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6" r:id="rId5"/>
    <p:sldId id="263" r:id="rId6"/>
    <p:sldId id="262" r:id="rId7"/>
    <p:sldId id="278" r:id="rId8"/>
    <p:sldId id="280" r:id="rId9"/>
    <p:sldId id="320" r:id="rId10"/>
    <p:sldId id="605" r:id="rId11"/>
    <p:sldId id="258" r:id="rId12"/>
    <p:sldId id="314" r:id="rId13"/>
    <p:sldId id="308" r:id="rId14"/>
    <p:sldId id="608" r:id="rId15"/>
    <p:sldId id="315" r:id="rId16"/>
    <p:sldId id="281" r:id="rId17"/>
    <p:sldId id="609" r:id="rId18"/>
    <p:sldId id="610" r:id="rId19"/>
    <p:sldId id="612" r:id="rId20"/>
    <p:sldId id="613" r:id="rId21"/>
    <p:sldId id="279" r:id="rId22"/>
    <p:sldId id="611" r:id="rId23"/>
    <p:sldId id="614" r:id="rId24"/>
    <p:sldId id="615" r:id="rId25"/>
    <p:sldId id="268" r:id="rId26"/>
    <p:sldId id="586" r:id="rId27"/>
    <p:sldId id="589" r:id="rId28"/>
    <p:sldId id="651" r:id="rId29"/>
    <p:sldId id="652" r:id="rId30"/>
    <p:sldId id="648" r:id="rId31"/>
    <p:sldId id="650" r:id="rId32"/>
    <p:sldId id="649" r:id="rId33"/>
    <p:sldId id="647" r:id="rId34"/>
    <p:sldId id="646" r:id="rId35"/>
    <p:sldId id="660" r:id="rId36"/>
    <p:sldId id="661" r:id="rId37"/>
    <p:sldId id="666" r:id="rId38"/>
    <p:sldId id="665" r:id="rId39"/>
    <p:sldId id="664" r:id="rId40"/>
    <p:sldId id="667" r:id="rId41"/>
    <p:sldId id="645" r:id="rId4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8507F6-CA2D-4B7D-BB6B-B897C2F7CF82}" v="2" dt="2025-01-08T13:24:18.9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660"/>
  </p:normalViewPr>
  <p:slideViewPr>
    <p:cSldViewPr snapToGrid="0">
      <p:cViewPr varScale="1">
        <p:scale>
          <a:sx n="111" d="100"/>
          <a:sy n="111" d="100"/>
        </p:scale>
        <p:origin x="306" y="96"/>
      </p:cViewPr>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B35721-7961-49F2-A23B-989FA956F328}" type="datetimeFigureOut">
              <a:rPr lang="nl-NL" smtClean="0"/>
              <a:t>27-1-2026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90C0A7-E196-41A0-9FE7-18C9EDDC7A4C}" type="slidenum">
              <a:rPr lang="nl-NL" smtClean="0"/>
              <a:t>‹nr.›</a:t>
            </a:fld>
            <a:endParaRPr lang="nl-NL"/>
          </a:p>
        </p:txBody>
      </p:sp>
    </p:spTree>
    <p:extLst>
      <p:ext uri="{BB962C8B-B14F-4D97-AF65-F5344CB8AC3E}">
        <p14:creationId xmlns:p14="http://schemas.microsoft.com/office/powerpoint/2010/main" val="3680123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23</a:t>
            </a:fld>
            <a:endParaRPr lang="nl-NL"/>
          </a:p>
        </p:txBody>
      </p:sp>
    </p:spTree>
    <p:extLst>
      <p:ext uri="{BB962C8B-B14F-4D97-AF65-F5344CB8AC3E}">
        <p14:creationId xmlns:p14="http://schemas.microsoft.com/office/powerpoint/2010/main" val="2526501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32</a:t>
            </a:fld>
            <a:endParaRPr lang="nl-NL"/>
          </a:p>
        </p:txBody>
      </p:sp>
    </p:spTree>
    <p:extLst>
      <p:ext uri="{BB962C8B-B14F-4D97-AF65-F5344CB8AC3E}">
        <p14:creationId xmlns:p14="http://schemas.microsoft.com/office/powerpoint/2010/main" val="1521181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33</a:t>
            </a:fld>
            <a:endParaRPr lang="nl-NL"/>
          </a:p>
        </p:txBody>
      </p:sp>
    </p:spTree>
    <p:extLst>
      <p:ext uri="{BB962C8B-B14F-4D97-AF65-F5344CB8AC3E}">
        <p14:creationId xmlns:p14="http://schemas.microsoft.com/office/powerpoint/2010/main" val="1873200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34</a:t>
            </a:fld>
            <a:endParaRPr lang="nl-NL"/>
          </a:p>
        </p:txBody>
      </p:sp>
    </p:spTree>
    <p:extLst>
      <p:ext uri="{BB962C8B-B14F-4D97-AF65-F5344CB8AC3E}">
        <p14:creationId xmlns:p14="http://schemas.microsoft.com/office/powerpoint/2010/main" val="3364507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35</a:t>
            </a:fld>
            <a:endParaRPr lang="nl-NL"/>
          </a:p>
        </p:txBody>
      </p:sp>
    </p:spTree>
    <p:extLst>
      <p:ext uri="{BB962C8B-B14F-4D97-AF65-F5344CB8AC3E}">
        <p14:creationId xmlns:p14="http://schemas.microsoft.com/office/powerpoint/2010/main" val="1797987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36</a:t>
            </a:fld>
            <a:endParaRPr lang="nl-NL"/>
          </a:p>
        </p:txBody>
      </p:sp>
    </p:spTree>
    <p:extLst>
      <p:ext uri="{BB962C8B-B14F-4D97-AF65-F5344CB8AC3E}">
        <p14:creationId xmlns:p14="http://schemas.microsoft.com/office/powerpoint/2010/main" val="913305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37</a:t>
            </a:fld>
            <a:endParaRPr lang="nl-NL"/>
          </a:p>
        </p:txBody>
      </p:sp>
    </p:spTree>
    <p:extLst>
      <p:ext uri="{BB962C8B-B14F-4D97-AF65-F5344CB8AC3E}">
        <p14:creationId xmlns:p14="http://schemas.microsoft.com/office/powerpoint/2010/main" val="3891667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38</a:t>
            </a:fld>
            <a:endParaRPr lang="nl-NL"/>
          </a:p>
        </p:txBody>
      </p:sp>
    </p:spTree>
    <p:extLst>
      <p:ext uri="{BB962C8B-B14F-4D97-AF65-F5344CB8AC3E}">
        <p14:creationId xmlns:p14="http://schemas.microsoft.com/office/powerpoint/2010/main" val="3554602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24</a:t>
            </a:fld>
            <a:endParaRPr lang="nl-NL"/>
          </a:p>
        </p:txBody>
      </p:sp>
    </p:spTree>
    <p:extLst>
      <p:ext uri="{BB962C8B-B14F-4D97-AF65-F5344CB8AC3E}">
        <p14:creationId xmlns:p14="http://schemas.microsoft.com/office/powerpoint/2010/main" val="1005694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25</a:t>
            </a:fld>
            <a:endParaRPr lang="nl-NL"/>
          </a:p>
        </p:txBody>
      </p:sp>
    </p:spTree>
    <p:extLst>
      <p:ext uri="{BB962C8B-B14F-4D97-AF65-F5344CB8AC3E}">
        <p14:creationId xmlns:p14="http://schemas.microsoft.com/office/powerpoint/2010/main" val="3033240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26</a:t>
            </a:fld>
            <a:endParaRPr lang="nl-NL"/>
          </a:p>
        </p:txBody>
      </p:sp>
    </p:spTree>
    <p:extLst>
      <p:ext uri="{BB962C8B-B14F-4D97-AF65-F5344CB8AC3E}">
        <p14:creationId xmlns:p14="http://schemas.microsoft.com/office/powerpoint/2010/main" val="2416968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27</a:t>
            </a:fld>
            <a:endParaRPr lang="nl-NL"/>
          </a:p>
        </p:txBody>
      </p:sp>
    </p:spTree>
    <p:extLst>
      <p:ext uri="{BB962C8B-B14F-4D97-AF65-F5344CB8AC3E}">
        <p14:creationId xmlns:p14="http://schemas.microsoft.com/office/powerpoint/2010/main" val="3281602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28</a:t>
            </a:fld>
            <a:endParaRPr lang="nl-NL"/>
          </a:p>
        </p:txBody>
      </p:sp>
    </p:spTree>
    <p:extLst>
      <p:ext uri="{BB962C8B-B14F-4D97-AF65-F5344CB8AC3E}">
        <p14:creationId xmlns:p14="http://schemas.microsoft.com/office/powerpoint/2010/main" val="515047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29</a:t>
            </a:fld>
            <a:endParaRPr lang="nl-NL"/>
          </a:p>
        </p:txBody>
      </p:sp>
    </p:spTree>
    <p:extLst>
      <p:ext uri="{BB962C8B-B14F-4D97-AF65-F5344CB8AC3E}">
        <p14:creationId xmlns:p14="http://schemas.microsoft.com/office/powerpoint/2010/main" val="3215007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30</a:t>
            </a:fld>
            <a:endParaRPr lang="nl-NL"/>
          </a:p>
        </p:txBody>
      </p:sp>
    </p:spTree>
    <p:extLst>
      <p:ext uri="{BB962C8B-B14F-4D97-AF65-F5344CB8AC3E}">
        <p14:creationId xmlns:p14="http://schemas.microsoft.com/office/powerpoint/2010/main" val="1085176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31</a:t>
            </a:fld>
            <a:endParaRPr lang="nl-NL"/>
          </a:p>
        </p:txBody>
      </p:sp>
    </p:spTree>
    <p:extLst>
      <p:ext uri="{BB962C8B-B14F-4D97-AF65-F5344CB8AC3E}">
        <p14:creationId xmlns:p14="http://schemas.microsoft.com/office/powerpoint/2010/main" val="6573794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sdia">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p:nvSpPr>
        <p:spPr>
          <a:xfrm>
            <a:off x="1130533" y="6142150"/>
            <a:ext cx="4680065"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a:t>Klik om de stijl te bewerken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4" name="Date Placeholder 3"/>
          <p:cNvSpPr>
            <a:spLocks noGrp="1"/>
          </p:cNvSpPr>
          <p:nvPr>
            <p:ph type="dt" sz="half" idx="10"/>
          </p:nvPr>
        </p:nvSpPr>
        <p:spPr/>
        <p:txBody>
          <a:bodyPr/>
          <a:lstStyle/>
          <a:p>
            <a:fld id="{378E8D99-14FB-4157-BE6C-BEEC31BD1017}" type="datetimeFigureOut">
              <a:rPr lang="nl-NL" smtClean="0"/>
              <a:pPr/>
              <a:t>27-1-2026</a:t>
            </a:fld>
            <a:endParaRPr lang="nl-NL"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2269799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otdia">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1130533" y="6142150"/>
            <a:ext cx="4680065"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 id="2147483658" r:id="rId10"/>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video" Target="https://www.youtube.com/embed/ZjWk9AM30Qo" TargetMode="Externa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hyperlink" Target="https://youtu.be/tc7D4_aloCE"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CA9C68D-339E-405E-BFE1-A03E9EFE361E}"/>
              </a:ext>
            </a:extLst>
          </p:cNvPr>
          <p:cNvSpPr txBox="1"/>
          <p:nvPr/>
        </p:nvSpPr>
        <p:spPr>
          <a:xfrm>
            <a:off x="1773382" y="845128"/>
            <a:ext cx="8118763" cy="1754326"/>
          </a:xfrm>
          <a:prstGeom prst="rect">
            <a:avLst/>
          </a:prstGeom>
          <a:noFill/>
        </p:spPr>
        <p:txBody>
          <a:bodyPr wrap="square" rtlCol="0">
            <a:spAutoFit/>
          </a:bodyPr>
          <a:lstStyle/>
          <a:p>
            <a:pPr algn="ctr"/>
            <a:r>
              <a:rPr lang="nl-NL" sz="3600" dirty="0">
                <a:solidFill>
                  <a:schemeClr val="accent5">
                    <a:lumMod val="75000"/>
                  </a:schemeClr>
                </a:solidFill>
              </a:rPr>
              <a:t>Verdieping Plantkunde</a:t>
            </a:r>
          </a:p>
          <a:p>
            <a:pPr algn="ctr"/>
            <a:r>
              <a:rPr lang="nl-NL" sz="3600" dirty="0">
                <a:solidFill>
                  <a:schemeClr val="accent5">
                    <a:lumMod val="75000"/>
                  </a:schemeClr>
                </a:solidFill>
              </a:rPr>
              <a:t>Toegepaste biologie en scheikunde van Teelt en Handel</a:t>
            </a:r>
          </a:p>
        </p:txBody>
      </p:sp>
      <p:pic>
        <p:nvPicPr>
          <p:cNvPr id="3" name="Afbeelding 2">
            <a:extLst>
              <a:ext uri="{FF2B5EF4-FFF2-40B4-BE49-F238E27FC236}">
                <a16:creationId xmlns:a16="http://schemas.microsoft.com/office/drawing/2014/main" id="{64030182-0F01-45E3-A08F-FB63C5A1D5B2}"/>
              </a:ext>
            </a:extLst>
          </p:cNvPr>
          <p:cNvPicPr>
            <a:picLocks noChangeAspect="1"/>
          </p:cNvPicPr>
          <p:nvPr/>
        </p:nvPicPr>
        <p:blipFill>
          <a:blip r:embed="rId2"/>
          <a:stretch>
            <a:fillRect/>
          </a:stretch>
        </p:blipFill>
        <p:spPr>
          <a:xfrm>
            <a:off x="5188527" y="4113073"/>
            <a:ext cx="1814945" cy="1814945"/>
          </a:xfrm>
          <a:prstGeom prst="rect">
            <a:avLst/>
          </a:prstGeom>
        </p:spPr>
      </p:pic>
      <p:sp>
        <p:nvSpPr>
          <p:cNvPr id="4" name="Tekstvak 3">
            <a:extLst>
              <a:ext uri="{FF2B5EF4-FFF2-40B4-BE49-F238E27FC236}">
                <a16:creationId xmlns:a16="http://schemas.microsoft.com/office/drawing/2014/main" id="{31103858-8CD9-499C-8B50-6703A03A71EE}"/>
              </a:ext>
            </a:extLst>
          </p:cNvPr>
          <p:cNvSpPr txBox="1"/>
          <p:nvPr/>
        </p:nvSpPr>
        <p:spPr>
          <a:xfrm>
            <a:off x="7800109" y="5126182"/>
            <a:ext cx="3020291" cy="369332"/>
          </a:xfrm>
          <a:prstGeom prst="rect">
            <a:avLst/>
          </a:prstGeom>
          <a:noFill/>
        </p:spPr>
        <p:txBody>
          <a:bodyPr wrap="square" rtlCol="0">
            <a:spAutoFit/>
          </a:bodyPr>
          <a:lstStyle/>
          <a:p>
            <a:r>
              <a:rPr lang="nl-NL" dirty="0"/>
              <a:t>Blok 3 Les 1</a:t>
            </a:r>
          </a:p>
        </p:txBody>
      </p:sp>
    </p:spTree>
    <p:extLst>
      <p:ext uri="{BB962C8B-B14F-4D97-AF65-F5344CB8AC3E}">
        <p14:creationId xmlns:p14="http://schemas.microsoft.com/office/powerpoint/2010/main" val="3324606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6E19CDB8-2BC7-40DF-ADE2-BB851071AEE7}"/>
              </a:ext>
            </a:extLst>
          </p:cNvPr>
          <p:cNvSpPr>
            <a:spLocks noGrp="1"/>
          </p:cNvSpPr>
          <p:nvPr>
            <p:ph idx="1"/>
          </p:nvPr>
        </p:nvSpPr>
        <p:spPr>
          <a:xfrm>
            <a:off x="871924" y="2194235"/>
            <a:ext cx="8893375" cy="4351338"/>
          </a:xfrm>
        </p:spPr>
        <p:txBody>
          <a:bodyPr>
            <a:noAutofit/>
          </a:bodyPr>
          <a:lstStyle/>
          <a:p>
            <a:pPr marL="0" indent="0">
              <a:buNone/>
            </a:pPr>
            <a:r>
              <a:rPr lang="nl-NL" sz="2400" dirty="0"/>
              <a:t>Mendel kruiste in zijn eerste experiment twee planten die verschilden in de eigenschap die hij op dat moment bestudeerde (hij bestudeerde de eigenschappen een voor één, niet alle tegelijk). </a:t>
            </a:r>
          </a:p>
          <a:p>
            <a:pPr marL="0" indent="0">
              <a:buNone/>
            </a:pPr>
            <a:r>
              <a:rPr lang="nl-NL" sz="2400" dirty="0"/>
              <a:t>Hij zag dat na kruising van twee planten elke plant van de eerste generatie (die hij aanduidde als F1) de eigenschappen van een van de ouderplanten had. </a:t>
            </a:r>
          </a:p>
          <a:p>
            <a:pPr marL="0" indent="0">
              <a:buNone/>
            </a:pPr>
            <a:r>
              <a:rPr lang="nl-NL" sz="2400" dirty="0"/>
              <a:t>Men noemt de eigenschap die in de eerste generatie tot expressie komt dominant en de alternatieve eigenschap recessief.</a:t>
            </a:r>
          </a:p>
        </p:txBody>
      </p:sp>
      <p:pic>
        <p:nvPicPr>
          <p:cNvPr id="4" name="Afbeelding 3">
            <a:extLst>
              <a:ext uri="{FF2B5EF4-FFF2-40B4-BE49-F238E27FC236}">
                <a16:creationId xmlns:a16="http://schemas.microsoft.com/office/drawing/2014/main" id="{D6B5C333-F837-9DF4-6DD3-E40F1E2F555A}"/>
              </a:ext>
            </a:extLst>
          </p:cNvPr>
          <p:cNvPicPr>
            <a:picLocks noChangeAspect="1"/>
          </p:cNvPicPr>
          <p:nvPr/>
        </p:nvPicPr>
        <p:blipFill>
          <a:blip r:embed="rId2"/>
          <a:stretch>
            <a:fillRect/>
          </a:stretch>
        </p:blipFill>
        <p:spPr>
          <a:xfrm>
            <a:off x="739402" y="724315"/>
            <a:ext cx="7949873" cy="1115665"/>
          </a:xfrm>
          <a:prstGeom prst="rect">
            <a:avLst/>
          </a:prstGeom>
        </p:spPr>
      </p:pic>
      <p:pic>
        <p:nvPicPr>
          <p:cNvPr id="8" name="Afbeelding 7">
            <a:extLst>
              <a:ext uri="{FF2B5EF4-FFF2-40B4-BE49-F238E27FC236}">
                <a16:creationId xmlns:a16="http://schemas.microsoft.com/office/drawing/2014/main" id="{02471C9D-AA65-B169-CC7F-098B1EBACD79}"/>
              </a:ext>
            </a:extLst>
          </p:cNvPr>
          <p:cNvPicPr>
            <a:picLocks noChangeAspect="1"/>
          </p:cNvPicPr>
          <p:nvPr/>
        </p:nvPicPr>
        <p:blipFill>
          <a:blip r:embed="rId3"/>
          <a:stretch>
            <a:fillRect/>
          </a:stretch>
        </p:blipFill>
        <p:spPr>
          <a:xfrm>
            <a:off x="10168316" y="3966741"/>
            <a:ext cx="1767993" cy="2578832"/>
          </a:xfrm>
          <a:prstGeom prst="rect">
            <a:avLst/>
          </a:prstGeom>
        </p:spPr>
      </p:pic>
      <p:sp>
        <p:nvSpPr>
          <p:cNvPr id="9" name="Tekstvak 8">
            <a:extLst>
              <a:ext uri="{FF2B5EF4-FFF2-40B4-BE49-F238E27FC236}">
                <a16:creationId xmlns:a16="http://schemas.microsoft.com/office/drawing/2014/main" id="{6F20AA3A-D89D-6273-DFF2-609BD01B0F0B}"/>
              </a:ext>
            </a:extLst>
          </p:cNvPr>
          <p:cNvSpPr txBox="1"/>
          <p:nvPr/>
        </p:nvSpPr>
        <p:spPr>
          <a:xfrm>
            <a:off x="9554817" y="471055"/>
            <a:ext cx="2358887" cy="646331"/>
          </a:xfrm>
          <a:prstGeom prst="rect">
            <a:avLst/>
          </a:prstGeom>
          <a:noFill/>
          <a:ln>
            <a:solidFill>
              <a:srgbClr val="FF0000"/>
            </a:solidFill>
          </a:ln>
        </p:spPr>
        <p:txBody>
          <a:bodyPr wrap="square" rtlCol="0">
            <a:spAutoFit/>
          </a:bodyPr>
          <a:lstStyle/>
          <a:p>
            <a:r>
              <a:rPr lang="nl-NL" dirty="0">
                <a:solidFill>
                  <a:srgbClr val="FF0000"/>
                </a:solidFill>
              </a:rPr>
              <a:t>LET OP NIET IN DE READER</a:t>
            </a:r>
          </a:p>
        </p:txBody>
      </p:sp>
    </p:spTree>
    <p:extLst>
      <p:ext uri="{BB962C8B-B14F-4D97-AF65-F5344CB8AC3E}">
        <p14:creationId xmlns:p14="http://schemas.microsoft.com/office/powerpoint/2010/main" val="23806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1">
            <a:extLst>
              <a:ext uri="{FF2B5EF4-FFF2-40B4-BE49-F238E27FC236}">
                <a16:creationId xmlns:a16="http://schemas.microsoft.com/office/drawing/2014/main" id="{A78B1001-6236-4F1F-A049-C7D303AF7CEF}"/>
              </a:ext>
            </a:extLst>
          </p:cNvPr>
          <p:cNvPicPr>
            <a:picLocks noGrp="1" noChangeAspect="1"/>
          </p:cNvPicPr>
          <p:nvPr>
            <p:ph idx="1"/>
          </p:nvPr>
        </p:nvPicPr>
        <p:blipFill>
          <a:blip r:embed="rId2"/>
          <a:stretch>
            <a:fillRect/>
          </a:stretch>
        </p:blipFill>
        <p:spPr>
          <a:xfrm>
            <a:off x="1335850" y="1761750"/>
            <a:ext cx="7582146" cy="4689987"/>
          </a:xfrm>
          <a:prstGeom prst="rect">
            <a:avLst/>
          </a:prstGeom>
        </p:spPr>
      </p:pic>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3"/>
          <a:stretch>
            <a:fillRect/>
          </a:stretch>
        </p:blipFill>
        <p:spPr>
          <a:xfrm>
            <a:off x="9731575" y="2956753"/>
            <a:ext cx="2302589" cy="833369"/>
          </a:xfrm>
          <a:prstGeom prst="rect">
            <a:avLst/>
          </a:prstGeom>
        </p:spPr>
      </p:pic>
      <p:pic>
        <p:nvPicPr>
          <p:cNvPr id="6" name="Afbeelding 5">
            <a:extLst>
              <a:ext uri="{FF2B5EF4-FFF2-40B4-BE49-F238E27FC236}">
                <a16:creationId xmlns:a16="http://schemas.microsoft.com/office/drawing/2014/main" id="{D9426945-424E-D8F4-C783-B0E43D109420}"/>
              </a:ext>
            </a:extLst>
          </p:cNvPr>
          <p:cNvPicPr>
            <a:picLocks noChangeAspect="1"/>
          </p:cNvPicPr>
          <p:nvPr/>
        </p:nvPicPr>
        <p:blipFill>
          <a:blip r:embed="rId4"/>
          <a:stretch>
            <a:fillRect/>
          </a:stretch>
        </p:blipFill>
        <p:spPr>
          <a:xfrm>
            <a:off x="968123" y="406263"/>
            <a:ext cx="7949873" cy="1115665"/>
          </a:xfrm>
          <a:prstGeom prst="rect">
            <a:avLst/>
          </a:prstGeom>
        </p:spPr>
      </p:pic>
      <p:sp>
        <p:nvSpPr>
          <p:cNvPr id="8" name="Tekstvak 7">
            <a:extLst>
              <a:ext uri="{FF2B5EF4-FFF2-40B4-BE49-F238E27FC236}">
                <a16:creationId xmlns:a16="http://schemas.microsoft.com/office/drawing/2014/main" id="{1B0C5E0D-0DD6-DD5D-EA1B-5BDD652944BB}"/>
              </a:ext>
            </a:extLst>
          </p:cNvPr>
          <p:cNvSpPr txBox="1"/>
          <p:nvPr/>
        </p:nvSpPr>
        <p:spPr>
          <a:xfrm>
            <a:off x="9554817" y="471055"/>
            <a:ext cx="2358887" cy="646331"/>
          </a:xfrm>
          <a:prstGeom prst="rect">
            <a:avLst/>
          </a:prstGeom>
          <a:noFill/>
          <a:ln>
            <a:solidFill>
              <a:srgbClr val="FF0000"/>
            </a:solidFill>
          </a:ln>
        </p:spPr>
        <p:txBody>
          <a:bodyPr wrap="square" rtlCol="0">
            <a:spAutoFit/>
          </a:bodyPr>
          <a:lstStyle/>
          <a:p>
            <a:r>
              <a:rPr lang="nl-NL" dirty="0">
                <a:solidFill>
                  <a:srgbClr val="FF0000"/>
                </a:solidFill>
              </a:rPr>
              <a:t>LET OP NIET IN DE READER</a:t>
            </a:r>
          </a:p>
        </p:txBody>
      </p:sp>
      <p:pic>
        <p:nvPicPr>
          <p:cNvPr id="11" name="Afbeelding 10">
            <a:extLst>
              <a:ext uri="{FF2B5EF4-FFF2-40B4-BE49-F238E27FC236}">
                <a16:creationId xmlns:a16="http://schemas.microsoft.com/office/drawing/2014/main" id="{036C3CAB-4134-9D81-10FD-8F5C468ECA43}"/>
              </a:ext>
            </a:extLst>
          </p:cNvPr>
          <p:cNvPicPr>
            <a:picLocks noChangeAspect="1"/>
          </p:cNvPicPr>
          <p:nvPr/>
        </p:nvPicPr>
        <p:blipFill>
          <a:blip r:embed="rId5"/>
          <a:stretch>
            <a:fillRect/>
          </a:stretch>
        </p:blipFill>
        <p:spPr>
          <a:xfrm>
            <a:off x="8605164" y="1236642"/>
            <a:ext cx="3429000" cy="1600200"/>
          </a:xfrm>
          <a:prstGeom prst="rect">
            <a:avLst/>
          </a:prstGeom>
        </p:spPr>
      </p:pic>
      <p:sp>
        <p:nvSpPr>
          <p:cNvPr id="12" name="Tekstvak 11">
            <a:extLst>
              <a:ext uri="{FF2B5EF4-FFF2-40B4-BE49-F238E27FC236}">
                <a16:creationId xmlns:a16="http://schemas.microsoft.com/office/drawing/2014/main" id="{10920F65-7524-ECF8-E6BB-C90B8DD20F6A}"/>
              </a:ext>
            </a:extLst>
          </p:cNvPr>
          <p:cNvSpPr txBox="1"/>
          <p:nvPr/>
        </p:nvSpPr>
        <p:spPr>
          <a:xfrm>
            <a:off x="8917020" y="5367594"/>
            <a:ext cx="3117144" cy="923330"/>
          </a:xfrm>
          <a:prstGeom prst="rect">
            <a:avLst/>
          </a:prstGeom>
          <a:noFill/>
          <a:ln>
            <a:solidFill>
              <a:srgbClr val="FF0000"/>
            </a:solidFill>
          </a:ln>
        </p:spPr>
        <p:txBody>
          <a:bodyPr wrap="square" rtlCol="0">
            <a:spAutoFit/>
          </a:bodyPr>
          <a:lstStyle/>
          <a:p>
            <a:r>
              <a:rPr lang="nl-NL" b="1" dirty="0">
                <a:solidFill>
                  <a:srgbClr val="FF0000"/>
                </a:solidFill>
              </a:rPr>
              <a:t>Groene zaden zitten niet in de F1. </a:t>
            </a:r>
          </a:p>
          <a:p>
            <a:r>
              <a:rPr lang="nl-NL" b="1" dirty="0">
                <a:solidFill>
                  <a:srgbClr val="FF0000"/>
                </a:solidFill>
              </a:rPr>
              <a:t>Groen is dus recessief</a:t>
            </a:r>
          </a:p>
        </p:txBody>
      </p:sp>
    </p:spTree>
    <p:extLst>
      <p:ext uri="{BB962C8B-B14F-4D97-AF65-F5344CB8AC3E}">
        <p14:creationId xmlns:p14="http://schemas.microsoft.com/office/powerpoint/2010/main" val="74439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6E19CDB8-2BC7-40DF-ADE2-BB851071AEE7}"/>
              </a:ext>
            </a:extLst>
          </p:cNvPr>
          <p:cNvSpPr>
            <a:spLocks noGrp="1"/>
          </p:cNvSpPr>
          <p:nvPr>
            <p:ph idx="1"/>
          </p:nvPr>
        </p:nvSpPr>
        <p:spPr>
          <a:xfrm>
            <a:off x="739402" y="1399105"/>
            <a:ext cx="8893375" cy="4351338"/>
          </a:xfrm>
        </p:spPr>
        <p:txBody>
          <a:bodyPr>
            <a:noAutofit/>
          </a:bodyPr>
          <a:lstStyle/>
          <a:p>
            <a:pPr marL="0" indent="0">
              <a:buNone/>
            </a:pPr>
            <a:r>
              <a:rPr lang="nl-NL" sz="2400" dirty="0"/>
              <a:t>In de tweede generatie (aangeduid met F2), die ontstond na kruising van twee planten uit de eerste generatie (F1) liet 75% van de planten de dominante kenmerken zien, terwijl 25% van de planten de recessieve eigenschappen had. </a:t>
            </a:r>
          </a:p>
          <a:p>
            <a:pPr marL="0" indent="0">
              <a:buNone/>
            </a:pPr>
            <a:r>
              <a:rPr lang="nl-NL" sz="2400" dirty="0"/>
              <a:t>Nu konden de recessieve eigenschappen doorgekweekt worden, waarbij in latere generaties geen veranderingen aan de eigenschap meer optraden. </a:t>
            </a:r>
          </a:p>
        </p:txBody>
      </p:sp>
      <p:sp>
        <p:nvSpPr>
          <p:cNvPr id="11" name="Tekstvak 10">
            <a:extLst>
              <a:ext uri="{FF2B5EF4-FFF2-40B4-BE49-F238E27FC236}">
                <a16:creationId xmlns:a16="http://schemas.microsoft.com/office/drawing/2014/main" id="{8E8AD346-D466-E891-604D-1B4157661C88}"/>
              </a:ext>
            </a:extLst>
          </p:cNvPr>
          <p:cNvSpPr txBox="1"/>
          <p:nvPr/>
        </p:nvSpPr>
        <p:spPr>
          <a:xfrm>
            <a:off x="9554817" y="471055"/>
            <a:ext cx="2358887" cy="646331"/>
          </a:xfrm>
          <a:prstGeom prst="rect">
            <a:avLst/>
          </a:prstGeom>
          <a:noFill/>
          <a:ln>
            <a:solidFill>
              <a:srgbClr val="FF0000"/>
            </a:solidFill>
          </a:ln>
        </p:spPr>
        <p:txBody>
          <a:bodyPr wrap="square" rtlCol="0">
            <a:spAutoFit/>
          </a:bodyPr>
          <a:lstStyle/>
          <a:p>
            <a:r>
              <a:rPr lang="nl-NL" dirty="0">
                <a:solidFill>
                  <a:srgbClr val="FF0000"/>
                </a:solidFill>
              </a:rPr>
              <a:t>LET OP NIET IN DE READER</a:t>
            </a:r>
          </a:p>
        </p:txBody>
      </p:sp>
      <p:pic>
        <p:nvPicPr>
          <p:cNvPr id="14" name="Afbeelding 13">
            <a:extLst>
              <a:ext uri="{FF2B5EF4-FFF2-40B4-BE49-F238E27FC236}">
                <a16:creationId xmlns:a16="http://schemas.microsoft.com/office/drawing/2014/main" id="{C78DE50F-CA4E-B135-FEBF-B0F631CC2A3E}"/>
              </a:ext>
            </a:extLst>
          </p:cNvPr>
          <p:cNvPicPr>
            <a:picLocks noChangeAspect="1"/>
          </p:cNvPicPr>
          <p:nvPr/>
        </p:nvPicPr>
        <p:blipFill>
          <a:blip r:embed="rId2"/>
          <a:stretch>
            <a:fillRect/>
          </a:stretch>
        </p:blipFill>
        <p:spPr>
          <a:xfrm>
            <a:off x="739402" y="357067"/>
            <a:ext cx="7949873" cy="1115665"/>
          </a:xfrm>
          <a:prstGeom prst="rect">
            <a:avLst/>
          </a:prstGeom>
        </p:spPr>
      </p:pic>
      <p:pic>
        <p:nvPicPr>
          <p:cNvPr id="10" name="Afbeelding 9">
            <a:extLst>
              <a:ext uri="{FF2B5EF4-FFF2-40B4-BE49-F238E27FC236}">
                <a16:creationId xmlns:a16="http://schemas.microsoft.com/office/drawing/2014/main" id="{FAB03202-02D9-1EB0-59DD-BD16E87F3DC2}"/>
              </a:ext>
            </a:extLst>
          </p:cNvPr>
          <p:cNvPicPr>
            <a:picLocks noChangeAspect="1"/>
          </p:cNvPicPr>
          <p:nvPr/>
        </p:nvPicPr>
        <p:blipFill>
          <a:blip r:embed="rId3"/>
          <a:stretch>
            <a:fillRect/>
          </a:stretch>
        </p:blipFill>
        <p:spPr>
          <a:xfrm>
            <a:off x="729843" y="1472732"/>
            <a:ext cx="9643350" cy="5288425"/>
          </a:xfrm>
          <a:prstGeom prst="rect">
            <a:avLst/>
          </a:prstGeom>
        </p:spPr>
      </p:pic>
    </p:spTree>
    <p:extLst>
      <p:ext uri="{BB962C8B-B14F-4D97-AF65-F5344CB8AC3E}">
        <p14:creationId xmlns:p14="http://schemas.microsoft.com/office/powerpoint/2010/main" val="36415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804602CE-1366-4CD5-A24B-D9A1F80D14D0}"/>
              </a:ext>
            </a:extLst>
          </p:cNvPr>
          <p:cNvSpPr txBox="1"/>
          <p:nvPr/>
        </p:nvSpPr>
        <p:spPr>
          <a:xfrm>
            <a:off x="581891" y="471055"/>
            <a:ext cx="9282545" cy="369332"/>
          </a:xfrm>
          <a:prstGeom prst="rect">
            <a:avLst/>
          </a:prstGeom>
          <a:noFill/>
        </p:spPr>
        <p:txBody>
          <a:bodyPr wrap="square" rtlCol="0">
            <a:spAutoFit/>
          </a:bodyPr>
          <a:lstStyle/>
          <a:p>
            <a:r>
              <a:rPr lang="nl-NL">
                <a:solidFill>
                  <a:schemeClr val="accent5">
                    <a:lumMod val="75000"/>
                  </a:schemeClr>
                </a:solidFill>
              </a:rPr>
              <a:t>VERDIEPING PLANTKUNDE</a:t>
            </a:r>
            <a:endParaRPr lang="nl-NL" dirty="0">
              <a:solidFill>
                <a:schemeClr val="accent5">
                  <a:lumMod val="75000"/>
                </a:schemeClr>
              </a:solidFill>
            </a:endParaRPr>
          </a:p>
        </p:txBody>
      </p:sp>
      <p:sp>
        <p:nvSpPr>
          <p:cNvPr id="7" name="Tekstvak 6">
            <a:extLst>
              <a:ext uri="{FF2B5EF4-FFF2-40B4-BE49-F238E27FC236}">
                <a16:creationId xmlns:a16="http://schemas.microsoft.com/office/drawing/2014/main" id="{62AC4B9C-9E90-4736-B8FD-44800C79CB11}"/>
              </a:ext>
            </a:extLst>
          </p:cNvPr>
          <p:cNvSpPr txBox="1"/>
          <p:nvPr/>
        </p:nvSpPr>
        <p:spPr>
          <a:xfrm>
            <a:off x="678873" y="1233055"/>
            <a:ext cx="10804290" cy="1569660"/>
          </a:xfrm>
          <a:prstGeom prst="rect">
            <a:avLst/>
          </a:prstGeom>
          <a:noFill/>
        </p:spPr>
        <p:txBody>
          <a:bodyPr wrap="square" rtlCol="0">
            <a:spAutoFit/>
          </a:bodyPr>
          <a:lstStyle/>
          <a:p>
            <a:r>
              <a:rPr lang="nl-NL" sz="2400"/>
              <a:t>Blok 3 Les 2 Veredeling en selectie en Plantinhoudsstoffen</a:t>
            </a:r>
          </a:p>
          <a:p>
            <a:endParaRPr lang="nl-NL" sz="2400"/>
          </a:p>
          <a:p>
            <a:pPr marL="342900" indent="-342900">
              <a:buFont typeface="Wingdings" panose="05000000000000000000" pitchFamily="2" charset="2"/>
              <a:buChar char="Ø"/>
            </a:pPr>
            <a:endParaRPr lang="nl-NL" sz="2400"/>
          </a:p>
          <a:p>
            <a:pPr marL="342900" indent="-342900">
              <a:buFont typeface="Arial" panose="020B0604020202020204" pitchFamily="34" charset="0"/>
              <a:buChar char="•"/>
            </a:pPr>
            <a:endParaRPr lang="nl-NL" sz="2400" dirty="0"/>
          </a:p>
        </p:txBody>
      </p:sp>
      <p:sp>
        <p:nvSpPr>
          <p:cNvPr id="3" name="Tekstvak 2">
            <a:extLst>
              <a:ext uri="{FF2B5EF4-FFF2-40B4-BE49-F238E27FC236}">
                <a16:creationId xmlns:a16="http://schemas.microsoft.com/office/drawing/2014/main" id="{A92308B3-4807-42A9-BD96-8D31BAA0F0B7}"/>
              </a:ext>
            </a:extLst>
          </p:cNvPr>
          <p:cNvSpPr txBox="1"/>
          <p:nvPr/>
        </p:nvSpPr>
        <p:spPr>
          <a:xfrm>
            <a:off x="708837" y="2017885"/>
            <a:ext cx="9814258" cy="3046988"/>
          </a:xfrm>
          <a:prstGeom prst="rect">
            <a:avLst/>
          </a:prstGeom>
          <a:noFill/>
        </p:spPr>
        <p:txBody>
          <a:bodyPr wrap="square">
            <a:spAutoFit/>
          </a:bodyPr>
          <a:lstStyle/>
          <a:p>
            <a:r>
              <a:rPr lang="nl-NL" sz="2400" dirty="0"/>
              <a:t>In de nakomelingen bij generatief vermeerderde gewassen kunnen dus nieuwe combinaties van genen optreden.</a:t>
            </a:r>
          </a:p>
          <a:p>
            <a:r>
              <a:rPr lang="nl-NL" sz="2400" dirty="0"/>
              <a:t>We willen uiteindelijk stabiele nieuwe rassen </a:t>
            </a:r>
          </a:p>
          <a:p>
            <a:r>
              <a:rPr lang="nl-NL" sz="2400" dirty="0"/>
              <a:t>We kunnen verschillende selectiemethoden onderscheiden.</a:t>
            </a:r>
          </a:p>
          <a:p>
            <a:r>
              <a:rPr lang="nl-NL" sz="2400" dirty="0"/>
              <a:t>1. Massaselectie.</a:t>
            </a:r>
          </a:p>
          <a:p>
            <a:r>
              <a:rPr lang="nl-NL" sz="2400" dirty="0"/>
              <a:t>2. Lijnselectie.</a:t>
            </a:r>
          </a:p>
          <a:p>
            <a:r>
              <a:rPr lang="nl-NL" sz="2400" dirty="0"/>
              <a:t>3. Familieselectie.</a:t>
            </a:r>
          </a:p>
          <a:p>
            <a:r>
              <a:rPr lang="nl-NL" sz="2400" dirty="0"/>
              <a:t>4. Stamselectie.</a:t>
            </a:r>
          </a:p>
        </p:txBody>
      </p:sp>
    </p:spTree>
    <p:extLst>
      <p:ext uri="{BB962C8B-B14F-4D97-AF65-F5344CB8AC3E}">
        <p14:creationId xmlns:p14="http://schemas.microsoft.com/office/powerpoint/2010/main" val="101096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804602CE-1366-4CD5-A24B-D9A1F80D14D0}"/>
              </a:ext>
            </a:extLst>
          </p:cNvPr>
          <p:cNvSpPr txBox="1"/>
          <p:nvPr/>
        </p:nvSpPr>
        <p:spPr>
          <a:xfrm>
            <a:off x="581891" y="471055"/>
            <a:ext cx="9282545" cy="369332"/>
          </a:xfrm>
          <a:prstGeom prst="rect">
            <a:avLst/>
          </a:prstGeom>
          <a:noFill/>
        </p:spPr>
        <p:txBody>
          <a:bodyPr wrap="square" rtlCol="0">
            <a:spAutoFit/>
          </a:bodyPr>
          <a:lstStyle/>
          <a:p>
            <a:r>
              <a:rPr lang="nl-NL">
                <a:solidFill>
                  <a:schemeClr val="accent5">
                    <a:lumMod val="75000"/>
                  </a:schemeClr>
                </a:solidFill>
              </a:rPr>
              <a:t>VERDIEPING PLANTKUNDE</a:t>
            </a:r>
            <a:endParaRPr lang="nl-NL" dirty="0">
              <a:solidFill>
                <a:schemeClr val="accent5">
                  <a:lumMod val="75000"/>
                </a:schemeClr>
              </a:solidFill>
            </a:endParaRPr>
          </a:p>
        </p:txBody>
      </p:sp>
      <p:sp>
        <p:nvSpPr>
          <p:cNvPr id="7" name="Tekstvak 6">
            <a:extLst>
              <a:ext uri="{FF2B5EF4-FFF2-40B4-BE49-F238E27FC236}">
                <a16:creationId xmlns:a16="http://schemas.microsoft.com/office/drawing/2014/main" id="{62AC4B9C-9E90-4736-B8FD-44800C79CB11}"/>
              </a:ext>
            </a:extLst>
          </p:cNvPr>
          <p:cNvSpPr txBox="1"/>
          <p:nvPr/>
        </p:nvSpPr>
        <p:spPr>
          <a:xfrm>
            <a:off x="678873" y="1233055"/>
            <a:ext cx="10804290" cy="1569660"/>
          </a:xfrm>
          <a:prstGeom prst="rect">
            <a:avLst/>
          </a:prstGeom>
          <a:noFill/>
        </p:spPr>
        <p:txBody>
          <a:bodyPr wrap="square" rtlCol="0">
            <a:spAutoFit/>
          </a:bodyPr>
          <a:lstStyle/>
          <a:p>
            <a:r>
              <a:rPr lang="nl-NL" sz="2400"/>
              <a:t>Blok 3 Les 2 Veredeling en selectie en Plantinhoudsstoffen</a:t>
            </a:r>
          </a:p>
          <a:p>
            <a:endParaRPr lang="nl-NL" sz="2400"/>
          </a:p>
          <a:p>
            <a:pPr marL="342900" indent="-342900">
              <a:buFont typeface="Wingdings" panose="05000000000000000000" pitchFamily="2" charset="2"/>
              <a:buChar char="Ø"/>
            </a:pPr>
            <a:endParaRPr lang="nl-NL" sz="2400"/>
          </a:p>
          <a:p>
            <a:pPr marL="342900" indent="-342900">
              <a:buFont typeface="Arial" panose="020B0604020202020204" pitchFamily="34" charset="0"/>
              <a:buChar char="•"/>
            </a:pPr>
            <a:endParaRPr lang="nl-NL" sz="2400" dirty="0"/>
          </a:p>
        </p:txBody>
      </p:sp>
      <p:sp>
        <p:nvSpPr>
          <p:cNvPr id="3" name="Tekstvak 2">
            <a:extLst>
              <a:ext uri="{FF2B5EF4-FFF2-40B4-BE49-F238E27FC236}">
                <a16:creationId xmlns:a16="http://schemas.microsoft.com/office/drawing/2014/main" id="{A92308B3-4807-42A9-BD96-8D31BAA0F0B7}"/>
              </a:ext>
            </a:extLst>
          </p:cNvPr>
          <p:cNvSpPr txBox="1"/>
          <p:nvPr/>
        </p:nvSpPr>
        <p:spPr>
          <a:xfrm>
            <a:off x="708837" y="2017885"/>
            <a:ext cx="9814258" cy="830997"/>
          </a:xfrm>
          <a:prstGeom prst="rect">
            <a:avLst/>
          </a:prstGeom>
          <a:noFill/>
        </p:spPr>
        <p:txBody>
          <a:bodyPr wrap="square">
            <a:spAutoFit/>
          </a:bodyPr>
          <a:lstStyle/>
          <a:p>
            <a:r>
              <a:rPr lang="nl-NL" sz="2400" dirty="0"/>
              <a:t>1. Massaselectie.</a:t>
            </a:r>
          </a:p>
          <a:p>
            <a:endParaRPr lang="nl-NL" sz="2400" dirty="0"/>
          </a:p>
        </p:txBody>
      </p:sp>
      <p:pic>
        <p:nvPicPr>
          <p:cNvPr id="4" name="Afbeelding 3">
            <a:extLst>
              <a:ext uri="{FF2B5EF4-FFF2-40B4-BE49-F238E27FC236}">
                <a16:creationId xmlns:a16="http://schemas.microsoft.com/office/drawing/2014/main" id="{B82633BB-3A57-8744-08C8-B691EB1E6D9A}"/>
              </a:ext>
            </a:extLst>
          </p:cNvPr>
          <p:cNvPicPr>
            <a:picLocks noChangeAspect="1"/>
          </p:cNvPicPr>
          <p:nvPr/>
        </p:nvPicPr>
        <p:blipFill>
          <a:blip r:embed="rId2"/>
          <a:stretch>
            <a:fillRect/>
          </a:stretch>
        </p:blipFill>
        <p:spPr>
          <a:xfrm>
            <a:off x="914399" y="2618659"/>
            <a:ext cx="8844197" cy="3768286"/>
          </a:xfrm>
          <a:prstGeom prst="rect">
            <a:avLst/>
          </a:prstGeom>
        </p:spPr>
      </p:pic>
    </p:spTree>
    <p:extLst>
      <p:ext uri="{BB962C8B-B14F-4D97-AF65-F5344CB8AC3E}">
        <p14:creationId xmlns:p14="http://schemas.microsoft.com/office/powerpoint/2010/main" val="3162054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804602CE-1366-4CD5-A24B-D9A1F80D14D0}"/>
              </a:ext>
            </a:extLst>
          </p:cNvPr>
          <p:cNvSpPr txBox="1"/>
          <p:nvPr/>
        </p:nvSpPr>
        <p:spPr>
          <a:xfrm>
            <a:off x="581891" y="471055"/>
            <a:ext cx="9282545" cy="369332"/>
          </a:xfrm>
          <a:prstGeom prst="rect">
            <a:avLst/>
          </a:prstGeom>
          <a:noFill/>
        </p:spPr>
        <p:txBody>
          <a:bodyPr wrap="square" rtlCol="0">
            <a:spAutoFit/>
          </a:bodyPr>
          <a:lstStyle/>
          <a:p>
            <a:r>
              <a:rPr lang="nl-NL">
                <a:solidFill>
                  <a:schemeClr val="accent5">
                    <a:lumMod val="75000"/>
                  </a:schemeClr>
                </a:solidFill>
              </a:rPr>
              <a:t>VERDIEPING PLANTKUNDE</a:t>
            </a:r>
            <a:endParaRPr lang="nl-NL" dirty="0">
              <a:solidFill>
                <a:schemeClr val="accent5">
                  <a:lumMod val="75000"/>
                </a:schemeClr>
              </a:solidFill>
            </a:endParaRPr>
          </a:p>
        </p:txBody>
      </p:sp>
      <p:sp>
        <p:nvSpPr>
          <p:cNvPr id="7" name="Tekstvak 6">
            <a:extLst>
              <a:ext uri="{FF2B5EF4-FFF2-40B4-BE49-F238E27FC236}">
                <a16:creationId xmlns:a16="http://schemas.microsoft.com/office/drawing/2014/main" id="{62AC4B9C-9E90-4736-B8FD-44800C79CB11}"/>
              </a:ext>
            </a:extLst>
          </p:cNvPr>
          <p:cNvSpPr txBox="1"/>
          <p:nvPr/>
        </p:nvSpPr>
        <p:spPr>
          <a:xfrm>
            <a:off x="678873" y="1233055"/>
            <a:ext cx="10804290" cy="1569660"/>
          </a:xfrm>
          <a:prstGeom prst="rect">
            <a:avLst/>
          </a:prstGeom>
          <a:noFill/>
        </p:spPr>
        <p:txBody>
          <a:bodyPr wrap="square" rtlCol="0">
            <a:spAutoFit/>
          </a:bodyPr>
          <a:lstStyle/>
          <a:p>
            <a:r>
              <a:rPr lang="nl-NL" sz="2400"/>
              <a:t>Blok 3 Les 2 Veredeling en selectie en Plantinhoudsstoffen</a:t>
            </a:r>
          </a:p>
          <a:p>
            <a:endParaRPr lang="nl-NL" sz="2400"/>
          </a:p>
          <a:p>
            <a:pPr marL="342900" indent="-342900">
              <a:buFont typeface="Wingdings" panose="05000000000000000000" pitchFamily="2" charset="2"/>
              <a:buChar char="Ø"/>
            </a:pPr>
            <a:endParaRPr lang="nl-NL" sz="2400"/>
          </a:p>
          <a:p>
            <a:pPr marL="342900" indent="-342900">
              <a:buFont typeface="Arial" panose="020B0604020202020204" pitchFamily="34" charset="0"/>
              <a:buChar char="•"/>
            </a:pPr>
            <a:endParaRPr lang="nl-NL" sz="2400" dirty="0"/>
          </a:p>
        </p:txBody>
      </p:sp>
      <p:sp>
        <p:nvSpPr>
          <p:cNvPr id="3" name="Tekstvak 2">
            <a:extLst>
              <a:ext uri="{FF2B5EF4-FFF2-40B4-BE49-F238E27FC236}">
                <a16:creationId xmlns:a16="http://schemas.microsoft.com/office/drawing/2014/main" id="{A92308B3-4807-42A9-BD96-8D31BAA0F0B7}"/>
              </a:ext>
            </a:extLst>
          </p:cNvPr>
          <p:cNvSpPr txBox="1"/>
          <p:nvPr/>
        </p:nvSpPr>
        <p:spPr>
          <a:xfrm>
            <a:off x="708837" y="2017885"/>
            <a:ext cx="9814258" cy="461665"/>
          </a:xfrm>
          <a:prstGeom prst="rect">
            <a:avLst/>
          </a:prstGeom>
          <a:noFill/>
        </p:spPr>
        <p:txBody>
          <a:bodyPr wrap="square">
            <a:spAutoFit/>
          </a:bodyPr>
          <a:lstStyle/>
          <a:p>
            <a:r>
              <a:rPr lang="nl-NL" sz="2400" dirty="0"/>
              <a:t>2. Lijnselectie.</a:t>
            </a:r>
          </a:p>
        </p:txBody>
      </p:sp>
      <p:pic>
        <p:nvPicPr>
          <p:cNvPr id="4" name="Afbeelding 3">
            <a:extLst>
              <a:ext uri="{FF2B5EF4-FFF2-40B4-BE49-F238E27FC236}">
                <a16:creationId xmlns:a16="http://schemas.microsoft.com/office/drawing/2014/main" id="{EE17D9C5-3F6B-F79F-5314-15A53F035426}"/>
              </a:ext>
            </a:extLst>
          </p:cNvPr>
          <p:cNvPicPr>
            <a:picLocks noChangeAspect="1"/>
          </p:cNvPicPr>
          <p:nvPr/>
        </p:nvPicPr>
        <p:blipFill>
          <a:blip r:embed="rId2"/>
          <a:stretch>
            <a:fillRect/>
          </a:stretch>
        </p:blipFill>
        <p:spPr>
          <a:xfrm>
            <a:off x="947043" y="2802715"/>
            <a:ext cx="9576052" cy="3552825"/>
          </a:xfrm>
          <a:prstGeom prst="rect">
            <a:avLst/>
          </a:prstGeom>
        </p:spPr>
      </p:pic>
    </p:spTree>
    <p:extLst>
      <p:ext uri="{BB962C8B-B14F-4D97-AF65-F5344CB8AC3E}">
        <p14:creationId xmlns:p14="http://schemas.microsoft.com/office/powerpoint/2010/main" val="3127148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804602CE-1366-4CD5-A24B-D9A1F80D14D0}"/>
              </a:ext>
            </a:extLst>
          </p:cNvPr>
          <p:cNvSpPr txBox="1"/>
          <p:nvPr/>
        </p:nvSpPr>
        <p:spPr>
          <a:xfrm>
            <a:off x="581891" y="471055"/>
            <a:ext cx="9282545" cy="369332"/>
          </a:xfrm>
          <a:prstGeom prst="rect">
            <a:avLst/>
          </a:prstGeom>
          <a:noFill/>
        </p:spPr>
        <p:txBody>
          <a:bodyPr wrap="square" rtlCol="0">
            <a:spAutoFit/>
          </a:bodyPr>
          <a:lstStyle/>
          <a:p>
            <a:r>
              <a:rPr lang="nl-NL">
                <a:solidFill>
                  <a:schemeClr val="accent5">
                    <a:lumMod val="75000"/>
                  </a:schemeClr>
                </a:solidFill>
              </a:rPr>
              <a:t>VERDIEPING PLANTKUNDE</a:t>
            </a:r>
            <a:endParaRPr lang="nl-NL" dirty="0">
              <a:solidFill>
                <a:schemeClr val="accent5">
                  <a:lumMod val="75000"/>
                </a:schemeClr>
              </a:solidFill>
            </a:endParaRPr>
          </a:p>
        </p:txBody>
      </p:sp>
      <p:sp>
        <p:nvSpPr>
          <p:cNvPr id="7" name="Tekstvak 6">
            <a:extLst>
              <a:ext uri="{FF2B5EF4-FFF2-40B4-BE49-F238E27FC236}">
                <a16:creationId xmlns:a16="http://schemas.microsoft.com/office/drawing/2014/main" id="{62AC4B9C-9E90-4736-B8FD-44800C79CB11}"/>
              </a:ext>
            </a:extLst>
          </p:cNvPr>
          <p:cNvSpPr txBox="1"/>
          <p:nvPr/>
        </p:nvSpPr>
        <p:spPr>
          <a:xfrm>
            <a:off x="678873" y="1233055"/>
            <a:ext cx="10804290" cy="1569660"/>
          </a:xfrm>
          <a:prstGeom prst="rect">
            <a:avLst/>
          </a:prstGeom>
          <a:noFill/>
        </p:spPr>
        <p:txBody>
          <a:bodyPr wrap="square" rtlCol="0">
            <a:spAutoFit/>
          </a:bodyPr>
          <a:lstStyle/>
          <a:p>
            <a:r>
              <a:rPr lang="nl-NL" sz="2400"/>
              <a:t>Blok 3 Les 2 Veredeling en selectie en Plantinhoudsstoffen</a:t>
            </a:r>
          </a:p>
          <a:p>
            <a:endParaRPr lang="nl-NL" sz="2400"/>
          </a:p>
          <a:p>
            <a:pPr marL="342900" indent="-342900">
              <a:buFont typeface="Wingdings" panose="05000000000000000000" pitchFamily="2" charset="2"/>
              <a:buChar char="Ø"/>
            </a:pPr>
            <a:endParaRPr lang="nl-NL" sz="2400"/>
          </a:p>
          <a:p>
            <a:pPr marL="342900" indent="-342900">
              <a:buFont typeface="Arial" panose="020B0604020202020204" pitchFamily="34" charset="0"/>
              <a:buChar char="•"/>
            </a:pPr>
            <a:endParaRPr lang="nl-NL" sz="2400" dirty="0"/>
          </a:p>
        </p:txBody>
      </p:sp>
      <p:sp>
        <p:nvSpPr>
          <p:cNvPr id="3" name="Tekstvak 2">
            <a:extLst>
              <a:ext uri="{FF2B5EF4-FFF2-40B4-BE49-F238E27FC236}">
                <a16:creationId xmlns:a16="http://schemas.microsoft.com/office/drawing/2014/main" id="{A92308B3-4807-42A9-BD96-8D31BAA0F0B7}"/>
              </a:ext>
            </a:extLst>
          </p:cNvPr>
          <p:cNvSpPr txBox="1"/>
          <p:nvPr/>
        </p:nvSpPr>
        <p:spPr>
          <a:xfrm>
            <a:off x="708837" y="2017885"/>
            <a:ext cx="9814258" cy="3416320"/>
          </a:xfrm>
          <a:prstGeom prst="rect">
            <a:avLst/>
          </a:prstGeom>
          <a:noFill/>
        </p:spPr>
        <p:txBody>
          <a:bodyPr wrap="square">
            <a:spAutoFit/>
          </a:bodyPr>
          <a:lstStyle/>
          <a:p>
            <a:r>
              <a:rPr lang="nl-NL" sz="2400" dirty="0"/>
              <a:t>3. Familieselectie.</a:t>
            </a:r>
          </a:p>
          <a:p>
            <a:endParaRPr lang="nl-NL" sz="2400" dirty="0"/>
          </a:p>
          <a:p>
            <a:r>
              <a:rPr lang="nl-NL" sz="2400" dirty="0"/>
              <a:t>Ook bij familieselectie worden de nakomelingen van elke moederplant apart gehouden. </a:t>
            </a:r>
          </a:p>
          <a:p>
            <a:r>
              <a:rPr lang="nl-NL" sz="2400" dirty="0"/>
              <a:t>Een familie is het nakomelingschap van één moederplant, verkregen na kruisbevruchting.</a:t>
            </a:r>
          </a:p>
          <a:p>
            <a:r>
              <a:rPr lang="nl-NL" sz="2400" dirty="0"/>
              <a:t>Familieselectie wordt noodgedwongen toegepast bij gewassen die onmogelijk door zelfbevruchting te vermeerderen zijn.</a:t>
            </a:r>
          </a:p>
          <a:p>
            <a:endParaRPr lang="nl-NL" sz="2400" dirty="0"/>
          </a:p>
        </p:txBody>
      </p:sp>
    </p:spTree>
    <p:extLst>
      <p:ext uri="{BB962C8B-B14F-4D97-AF65-F5344CB8AC3E}">
        <p14:creationId xmlns:p14="http://schemas.microsoft.com/office/powerpoint/2010/main" val="326790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804602CE-1366-4CD5-A24B-D9A1F80D14D0}"/>
              </a:ext>
            </a:extLst>
          </p:cNvPr>
          <p:cNvSpPr txBox="1"/>
          <p:nvPr/>
        </p:nvSpPr>
        <p:spPr>
          <a:xfrm>
            <a:off x="581891" y="471055"/>
            <a:ext cx="9282545" cy="369332"/>
          </a:xfrm>
          <a:prstGeom prst="rect">
            <a:avLst/>
          </a:prstGeom>
          <a:noFill/>
        </p:spPr>
        <p:txBody>
          <a:bodyPr wrap="square" rtlCol="0">
            <a:spAutoFit/>
          </a:bodyPr>
          <a:lstStyle/>
          <a:p>
            <a:r>
              <a:rPr lang="nl-NL">
                <a:solidFill>
                  <a:schemeClr val="accent5">
                    <a:lumMod val="75000"/>
                  </a:schemeClr>
                </a:solidFill>
              </a:rPr>
              <a:t>VERDIEPING PLANTKUNDE</a:t>
            </a:r>
            <a:endParaRPr lang="nl-NL" dirty="0">
              <a:solidFill>
                <a:schemeClr val="accent5">
                  <a:lumMod val="75000"/>
                </a:schemeClr>
              </a:solidFill>
            </a:endParaRPr>
          </a:p>
        </p:txBody>
      </p:sp>
      <p:sp>
        <p:nvSpPr>
          <p:cNvPr id="7" name="Tekstvak 6">
            <a:extLst>
              <a:ext uri="{FF2B5EF4-FFF2-40B4-BE49-F238E27FC236}">
                <a16:creationId xmlns:a16="http://schemas.microsoft.com/office/drawing/2014/main" id="{62AC4B9C-9E90-4736-B8FD-44800C79CB11}"/>
              </a:ext>
            </a:extLst>
          </p:cNvPr>
          <p:cNvSpPr txBox="1"/>
          <p:nvPr/>
        </p:nvSpPr>
        <p:spPr>
          <a:xfrm>
            <a:off x="678873" y="1233055"/>
            <a:ext cx="10804290" cy="1569660"/>
          </a:xfrm>
          <a:prstGeom prst="rect">
            <a:avLst/>
          </a:prstGeom>
          <a:noFill/>
        </p:spPr>
        <p:txBody>
          <a:bodyPr wrap="square" rtlCol="0">
            <a:spAutoFit/>
          </a:bodyPr>
          <a:lstStyle/>
          <a:p>
            <a:r>
              <a:rPr lang="nl-NL" sz="2400"/>
              <a:t>Blok 3 Les 2 Veredeling en selectie en Plantinhoudsstoffen</a:t>
            </a:r>
          </a:p>
          <a:p>
            <a:endParaRPr lang="nl-NL" sz="2400"/>
          </a:p>
          <a:p>
            <a:pPr marL="342900" indent="-342900">
              <a:buFont typeface="Wingdings" panose="05000000000000000000" pitchFamily="2" charset="2"/>
              <a:buChar char="Ø"/>
            </a:pPr>
            <a:endParaRPr lang="nl-NL" sz="2400"/>
          </a:p>
          <a:p>
            <a:pPr marL="342900" indent="-342900">
              <a:buFont typeface="Arial" panose="020B0604020202020204" pitchFamily="34" charset="0"/>
              <a:buChar char="•"/>
            </a:pPr>
            <a:endParaRPr lang="nl-NL" sz="2400" dirty="0"/>
          </a:p>
        </p:txBody>
      </p:sp>
      <p:sp>
        <p:nvSpPr>
          <p:cNvPr id="3" name="Tekstvak 2">
            <a:extLst>
              <a:ext uri="{FF2B5EF4-FFF2-40B4-BE49-F238E27FC236}">
                <a16:creationId xmlns:a16="http://schemas.microsoft.com/office/drawing/2014/main" id="{A92308B3-4807-42A9-BD96-8D31BAA0F0B7}"/>
              </a:ext>
            </a:extLst>
          </p:cNvPr>
          <p:cNvSpPr txBox="1"/>
          <p:nvPr/>
        </p:nvSpPr>
        <p:spPr>
          <a:xfrm>
            <a:off x="708837" y="2017885"/>
            <a:ext cx="9814258" cy="2677656"/>
          </a:xfrm>
          <a:prstGeom prst="rect">
            <a:avLst/>
          </a:prstGeom>
          <a:noFill/>
        </p:spPr>
        <p:txBody>
          <a:bodyPr wrap="square">
            <a:spAutoFit/>
          </a:bodyPr>
          <a:lstStyle/>
          <a:p>
            <a:r>
              <a:rPr lang="nl-NL" sz="2400" dirty="0"/>
              <a:t>4. Stamselectie.</a:t>
            </a:r>
          </a:p>
          <a:p>
            <a:endParaRPr lang="nl-NL" sz="2400" dirty="0"/>
          </a:p>
          <a:p>
            <a:r>
              <a:rPr lang="nl-NL" sz="2400" dirty="0"/>
              <a:t>Bij stamselectie gaat men over van Generatieve vermeerdering naar Vegetatieve selectie. Het nieuwe ras wordt vermeerderd door bijvoorbeeld stekken. Elk seizoen kiest men weer voor nieuwe moederplanten die speciaal geselecteerd en op ziektes of andere afwijkingen zijn geselecteerd. </a:t>
            </a:r>
          </a:p>
        </p:txBody>
      </p:sp>
    </p:spTree>
    <p:extLst>
      <p:ext uri="{BB962C8B-B14F-4D97-AF65-F5344CB8AC3E}">
        <p14:creationId xmlns:p14="http://schemas.microsoft.com/office/powerpoint/2010/main" val="233872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804602CE-1366-4CD5-A24B-D9A1F80D14D0}"/>
              </a:ext>
            </a:extLst>
          </p:cNvPr>
          <p:cNvSpPr txBox="1"/>
          <p:nvPr/>
        </p:nvSpPr>
        <p:spPr>
          <a:xfrm>
            <a:off x="581891" y="471055"/>
            <a:ext cx="9282545" cy="369332"/>
          </a:xfrm>
          <a:prstGeom prst="rect">
            <a:avLst/>
          </a:prstGeom>
          <a:noFill/>
        </p:spPr>
        <p:txBody>
          <a:bodyPr wrap="square" rtlCol="0">
            <a:spAutoFit/>
          </a:bodyPr>
          <a:lstStyle/>
          <a:p>
            <a:r>
              <a:rPr lang="nl-NL">
                <a:solidFill>
                  <a:schemeClr val="accent5">
                    <a:lumMod val="75000"/>
                  </a:schemeClr>
                </a:solidFill>
              </a:rPr>
              <a:t>VERDIEPING PLANTKUNDE</a:t>
            </a:r>
            <a:endParaRPr lang="nl-NL" dirty="0">
              <a:solidFill>
                <a:schemeClr val="accent5">
                  <a:lumMod val="75000"/>
                </a:schemeClr>
              </a:solidFill>
            </a:endParaRPr>
          </a:p>
        </p:txBody>
      </p:sp>
      <p:sp>
        <p:nvSpPr>
          <p:cNvPr id="7" name="Tekstvak 6">
            <a:extLst>
              <a:ext uri="{FF2B5EF4-FFF2-40B4-BE49-F238E27FC236}">
                <a16:creationId xmlns:a16="http://schemas.microsoft.com/office/drawing/2014/main" id="{62AC4B9C-9E90-4736-B8FD-44800C79CB11}"/>
              </a:ext>
            </a:extLst>
          </p:cNvPr>
          <p:cNvSpPr txBox="1"/>
          <p:nvPr/>
        </p:nvSpPr>
        <p:spPr>
          <a:xfrm>
            <a:off x="678873" y="1233055"/>
            <a:ext cx="10804290" cy="5262979"/>
          </a:xfrm>
          <a:prstGeom prst="rect">
            <a:avLst/>
          </a:prstGeom>
          <a:noFill/>
        </p:spPr>
        <p:txBody>
          <a:bodyPr wrap="square" rtlCol="0">
            <a:spAutoFit/>
          </a:bodyPr>
          <a:lstStyle/>
          <a:p>
            <a:r>
              <a:rPr lang="nl-NL" sz="2400" dirty="0"/>
              <a:t>Blok 3 Les 2 Veredeling en selectie en Plantinhoudsstoffen</a:t>
            </a:r>
          </a:p>
          <a:p>
            <a:endParaRPr lang="nl-NL" sz="2400" dirty="0"/>
          </a:p>
          <a:p>
            <a:pPr marL="342900" indent="-342900">
              <a:buFont typeface="Wingdings" panose="05000000000000000000" pitchFamily="2" charset="2"/>
              <a:buChar char="Ø"/>
            </a:pPr>
            <a:endParaRPr lang="nl-NL" sz="2400" dirty="0"/>
          </a:p>
          <a:p>
            <a:r>
              <a:rPr lang="nl-NL" sz="2400" dirty="0"/>
              <a:t>Hybrides</a:t>
            </a:r>
          </a:p>
          <a:p>
            <a:r>
              <a:rPr lang="nl-NL" sz="2400" dirty="0"/>
              <a:t>F1-hybriden worden gemaakt om een partij planten te krijgen die vrijwel </a:t>
            </a:r>
          </a:p>
          <a:p>
            <a:r>
              <a:rPr lang="nl-NL" sz="2400" dirty="0"/>
              <a:t>volkomen gelijk zijn aan elkaar. </a:t>
            </a:r>
          </a:p>
          <a:p>
            <a:r>
              <a:rPr lang="nl-NL" sz="2400" dirty="0"/>
              <a:t>Een plant wordt gedwongen tot zelfbestuiving en ook de nakomelingen worden één of meerdere keren vermeerderd door met zichzelf te bestuiven.</a:t>
            </a:r>
          </a:p>
          <a:p>
            <a:r>
              <a:rPr lang="nl-NL" sz="2400" dirty="0"/>
              <a:t>Je krijgt dan een inteeltlijn meestal na 8x inteeltkruisen zijn de lijnen homozygoot. (Geen genetische verschillen meer op de chromosomen)</a:t>
            </a:r>
          </a:p>
          <a:p>
            <a:r>
              <a:rPr lang="nl-NL" sz="2400" dirty="0"/>
              <a:t>Een F1 hybride is de kruising van 2 inteelt lijnen. De moeder lijnen moeten wel mannelijk steriel zijn of de pollen moeten verwijderd worden. </a:t>
            </a:r>
          </a:p>
          <a:p>
            <a:r>
              <a:rPr lang="nl-NL" sz="2400" dirty="0"/>
              <a:t>De kruising is vaak beter door </a:t>
            </a:r>
            <a:r>
              <a:rPr lang="nl-NL" sz="2400" dirty="0" err="1"/>
              <a:t>heterosis</a:t>
            </a:r>
            <a:r>
              <a:rPr lang="nl-NL" sz="2400" dirty="0"/>
              <a:t>, De kruising is weer volledig heterozygoot en kan niet meer gebruikt worden voor vermeerdering.</a:t>
            </a:r>
          </a:p>
        </p:txBody>
      </p:sp>
      <p:pic>
        <p:nvPicPr>
          <p:cNvPr id="3" name="Afbeelding 2">
            <a:extLst>
              <a:ext uri="{FF2B5EF4-FFF2-40B4-BE49-F238E27FC236}">
                <a16:creationId xmlns:a16="http://schemas.microsoft.com/office/drawing/2014/main" id="{014DAC8F-61FB-D5A4-5AD1-79B12B6F7EE0}"/>
              </a:ext>
            </a:extLst>
          </p:cNvPr>
          <p:cNvPicPr>
            <a:picLocks noChangeAspect="1"/>
          </p:cNvPicPr>
          <p:nvPr/>
        </p:nvPicPr>
        <p:blipFill>
          <a:blip r:embed="rId2"/>
          <a:stretch>
            <a:fillRect/>
          </a:stretch>
        </p:blipFill>
        <p:spPr>
          <a:xfrm>
            <a:off x="678873" y="1940012"/>
            <a:ext cx="11483163" cy="4662039"/>
          </a:xfrm>
          <a:prstGeom prst="rect">
            <a:avLst/>
          </a:prstGeom>
        </p:spPr>
      </p:pic>
    </p:spTree>
    <p:extLst>
      <p:ext uri="{BB962C8B-B14F-4D97-AF65-F5344CB8AC3E}">
        <p14:creationId xmlns:p14="http://schemas.microsoft.com/office/powerpoint/2010/main" val="39460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804602CE-1366-4CD5-A24B-D9A1F80D14D0}"/>
              </a:ext>
            </a:extLst>
          </p:cNvPr>
          <p:cNvSpPr txBox="1"/>
          <p:nvPr/>
        </p:nvSpPr>
        <p:spPr>
          <a:xfrm>
            <a:off x="581891" y="471055"/>
            <a:ext cx="9282545" cy="369332"/>
          </a:xfrm>
          <a:prstGeom prst="rect">
            <a:avLst/>
          </a:prstGeom>
          <a:noFill/>
        </p:spPr>
        <p:txBody>
          <a:bodyPr wrap="square" rtlCol="0">
            <a:spAutoFit/>
          </a:bodyPr>
          <a:lstStyle/>
          <a:p>
            <a:r>
              <a:rPr lang="nl-NL">
                <a:solidFill>
                  <a:schemeClr val="accent5">
                    <a:lumMod val="75000"/>
                  </a:schemeClr>
                </a:solidFill>
              </a:rPr>
              <a:t>VERDIEPING PLANTKUNDE</a:t>
            </a:r>
            <a:endParaRPr lang="nl-NL" dirty="0">
              <a:solidFill>
                <a:schemeClr val="accent5">
                  <a:lumMod val="75000"/>
                </a:schemeClr>
              </a:solidFill>
            </a:endParaRPr>
          </a:p>
        </p:txBody>
      </p:sp>
      <p:sp>
        <p:nvSpPr>
          <p:cNvPr id="7" name="Tekstvak 6">
            <a:extLst>
              <a:ext uri="{FF2B5EF4-FFF2-40B4-BE49-F238E27FC236}">
                <a16:creationId xmlns:a16="http://schemas.microsoft.com/office/drawing/2014/main" id="{62AC4B9C-9E90-4736-B8FD-44800C79CB11}"/>
              </a:ext>
            </a:extLst>
          </p:cNvPr>
          <p:cNvSpPr txBox="1"/>
          <p:nvPr/>
        </p:nvSpPr>
        <p:spPr>
          <a:xfrm>
            <a:off x="678873" y="1233055"/>
            <a:ext cx="10009114" cy="4154984"/>
          </a:xfrm>
          <a:prstGeom prst="rect">
            <a:avLst/>
          </a:prstGeom>
          <a:noFill/>
        </p:spPr>
        <p:txBody>
          <a:bodyPr wrap="square" rtlCol="0">
            <a:spAutoFit/>
          </a:bodyPr>
          <a:lstStyle/>
          <a:p>
            <a:r>
              <a:rPr lang="nl-NL" sz="2400" dirty="0"/>
              <a:t>Blok 3 Les 2 Veredeling en selectie en Plantinhoudsstoffen</a:t>
            </a:r>
          </a:p>
          <a:p>
            <a:endParaRPr lang="nl-NL" sz="2400" dirty="0"/>
          </a:p>
          <a:p>
            <a:r>
              <a:rPr lang="nl-NL" sz="2400" dirty="0"/>
              <a:t>Genetische Manipulatie (GMO)</a:t>
            </a:r>
          </a:p>
          <a:p>
            <a:r>
              <a:rPr lang="nl-NL" sz="2400" dirty="0"/>
              <a:t>De nieuwste ontwikkeling op het gebied van veredeling is de </a:t>
            </a:r>
          </a:p>
          <a:p>
            <a:r>
              <a:rPr lang="nl-NL" sz="2400" dirty="0"/>
              <a:t>genetische modificatie. </a:t>
            </a:r>
          </a:p>
          <a:p>
            <a:r>
              <a:rPr lang="nl-NL" sz="2400" dirty="0"/>
              <a:t>Men probeert door onderzoek de gewenste erfelijke eigenschappen op de genen (dragers van de erfelijke eigenschappen) op te sporen en die te transplanteren naar het gen van een ander ras/soort.</a:t>
            </a:r>
          </a:p>
          <a:p>
            <a:endParaRPr lang="nl-NL" sz="2400" dirty="0"/>
          </a:p>
          <a:p>
            <a:endParaRPr lang="nl-NL" sz="2400" dirty="0"/>
          </a:p>
          <a:p>
            <a:pPr marL="342900" indent="-342900">
              <a:buFont typeface="Arial" panose="020B0604020202020204" pitchFamily="34" charset="0"/>
              <a:buChar char="•"/>
            </a:pPr>
            <a:endParaRPr lang="nl-NL" sz="2400" dirty="0"/>
          </a:p>
        </p:txBody>
      </p:sp>
    </p:spTree>
    <p:extLst>
      <p:ext uri="{BB962C8B-B14F-4D97-AF65-F5344CB8AC3E}">
        <p14:creationId xmlns:p14="http://schemas.microsoft.com/office/powerpoint/2010/main" val="363105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804602CE-1366-4CD5-A24B-D9A1F80D14D0}"/>
              </a:ext>
            </a:extLst>
          </p:cNvPr>
          <p:cNvSpPr txBox="1"/>
          <p:nvPr/>
        </p:nvSpPr>
        <p:spPr>
          <a:xfrm>
            <a:off x="581891" y="471055"/>
            <a:ext cx="9282545" cy="369332"/>
          </a:xfrm>
          <a:prstGeom prst="rect">
            <a:avLst/>
          </a:prstGeom>
          <a:noFill/>
        </p:spPr>
        <p:txBody>
          <a:bodyPr wrap="square" rtlCol="0">
            <a:spAutoFit/>
          </a:bodyPr>
          <a:lstStyle/>
          <a:p>
            <a:r>
              <a:rPr lang="nl-NL">
                <a:solidFill>
                  <a:schemeClr val="accent5">
                    <a:lumMod val="75000"/>
                  </a:schemeClr>
                </a:solidFill>
              </a:rPr>
              <a:t>VERDIEPING PLANTKUNDE</a:t>
            </a:r>
            <a:endParaRPr lang="nl-NL" dirty="0">
              <a:solidFill>
                <a:schemeClr val="accent5">
                  <a:lumMod val="75000"/>
                </a:schemeClr>
              </a:solidFill>
            </a:endParaRPr>
          </a:p>
        </p:txBody>
      </p:sp>
      <p:sp>
        <p:nvSpPr>
          <p:cNvPr id="7" name="Tekstvak 6">
            <a:extLst>
              <a:ext uri="{FF2B5EF4-FFF2-40B4-BE49-F238E27FC236}">
                <a16:creationId xmlns:a16="http://schemas.microsoft.com/office/drawing/2014/main" id="{62AC4B9C-9E90-4736-B8FD-44800C79CB11}"/>
              </a:ext>
            </a:extLst>
          </p:cNvPr>
          <p:cNvSpPr txBox="1"/>
          <p:nvPr/>
        </p:nvSpPr>
        <p:spPr>
          <a:xfrm>
            <a:off x="678873" y="1233055"/>
            <a:ext cx="9642763" cy="4893647"/>
          </a:xfrm>
          <a:prstGeom prst="rect">
            <a:avLst/>
          </a:prstGeom>
          <a:noFill/>
        </p:spPr>
        <p:txBody>
          <a:bodyPr wrap="square" rtlCol="0">
            <a:spAutoFit/>
          </a:bodyPr>
          <a:lstStyle/>
          <a:p>
            <a:r>
              <a:rPr lang="nl-NL" sz="2400" dirty="0"/>
              <a:t>Blok 3 Les 1</a:t>
            </a:r>
          </a:p>
          <a:p>
            <a:endParaRPr lang="nl-NL" sz="2400" dirty="0"/>
          </a:p>
          <a:p>
            <a:pPr marL="342900" indent="-342900">
              <a:buFont typeface="Arial" panose="020B0604020202020204" pitchFamily="34" charset="0"/>
              <a:buChar char="•"/>
            </a:pPr>
            <a:r>
              <a:rPr lang="nl-NL" sz="2400" dirty="0"/>
              <a:t>Uitleg jaarprogramma</a:t>
            </a:r>
          </a:p>
          <a:p>
            <a:pPr marL="342900" indent="-342900">
              <a:buFont typeface="Arial" panose="020B0604020202020204" pitchFamily="34" charset="0"/>
              <a:buChar char="•"/>
            </a:pPr>
            <a:r>
              <a:rPr lang="nl-NL" sz="2400" dirty="0"/>
              <a:t>Blok 1 Scheikunde basis</a:t>
            </a:r>
          </a:p>
          <a:p>
            <a:pPr marL="342900" indent="-342900">
              <a:buFont typeface="Arial" panose="020B0604020202020204" pitchFamily="34" charset="0"/>
              <a:buChar char="•"/>
            </a:pPr>
            <a:r>
              <a:rPr lang="nl-NL" sz="2400" dirty="0"/>
              <a:t>Moleculen/Atomen/Periodieke systeem/Fases/Eenheden/Reacties</a:t>
            </a:r>
          </a:p>
          <a:p>
            <a:pPr marL="342900" indent="-342900">
              <a:buFont typeface="Arial" panose="020B0604020202020204" pitchFamily="34" charset="0"/>
              <a:buChar char="•"/>
            </a:pPr>
            <a:r>
              <a:rPr lang="nl-NL" sz="2400" dirty="0"/>
              <a:t>Blok 2 Biologie basis</a:t>
            </a:r>
          </a:p>
          <a:p>
            <a:pPr marL="342900" indent="-342900">
              <a:buFont typeface="Arial" panose="020B0604020202020204" pitchFamily="34" charset="0"/>
              <a:buChar char="•"/>
            </a:pPr>
            <a:r>
              <a:rPr lang="nl-NL" sz="2400" dirty="0"/>
              <a:t>Opbouw van cellen, werking van plantenweefsel ,voortplanting</a:t>
            </a:r>
          </a:p>
          <a:p>
            <a:pPr marL="342900" indent="-342900">
              <a:buFont typeface="Arial" panose="020B0604020202020204" pitchFamily="34" charset="0"/>
              <a:buChar char="•"/>
            </a:pPr>
            <a:r>
              <a:rPr lang="nl-NL" sz="2400" dirty="0">
                <a:highlight>
                  <a:srgbClr val="FFFF00"/>
                </a:highlight>
              </a:rPr>
              <a:t>Blok 3 Veredeling en selectie en Plantinhoudsstoffen</a:t>
            </a:r>
          </a:p>
          <a:p>
            <a:pPr marL="342900" indent="-342900">
              <a:buFont typeface="Arial" panose="020B0604020202020204" pitchFamily="34" charset="0"/>
              <a:buChar char="•"/>
            </a:pPr>
            <a:r>
              <a:rPr lang="nl-NL" sz="2400" dirty="0">
                <a:highlight>
                  <a:srgbClr val="FFFF00"/>
                </a:highlight>
              </a:rPr>
              <a:t>Introductie veredeling en selectie nieuwe soorten planten, nuttige stoffen uit planten</a:t>
            </a:r>
          </a:p>
          <a:p>
            <a:pPr marL="342900" indent="-342900">
              <a:buFont typeface="Arial" panose="020B0604020202020204" pitchFamily="34" charset="0"/>
              <a:buChar char="•"/>
            </a:pPr>
            <a:r>
              <a:rPr lang="nl-NL" sz="2400" dirty="0"/>
              <a:t>Blok 4 en 5 De Biobased Economie</a:t>
            </a:r>
          </a:p>
          <a:p>
            <a:pPr marL="342900" indent="-342900">
              <a:buFont typeface="Arial" panose="020B0604020202020204" pitchFamily="34" charset="0"/>
              <a:buChar char="•"/>
            </a:pPr>
            <a:r>
              <a:rPr lang="nl-NL" sz="2400" dirty="0"/>
              <a:t>Plantaardige grondstoffen voor bouwmateriaal, gebruiksvoorwerp en energie leverancier</a:t>
            </a:r>
          </a:p>
        </p:txBody>
      </p:sp>
    </p:spTree>
    <p:extLst>
      <p:ext uri="{BB962C8B-B14F-4D97-AF65-F5344CB8AC3E}">
        <p14:creationId xmlns:p14="http://schemas.microsoft.com/office/powerpoint/2010/main" val="126841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804602CE-1366-4CD5-A24B-D9A1F80D14D0}"/>
              </a:ext>
            </a:extLst>
          </p:cNvPr>
          <p:cNvSpPr txBox="1"/>
          <p:nvPr/>
        </p:nvSpPr>
        <p:spPr>
          <a:xfrm>
            <a:off x="581891" y="471055"/>
            <a:ext cx="9282545" cy="369332"/>
          </a:xfrm>
          <a:prstGeom prst="rect">
            <a:avLst/>
          </a:prstGeom>
          <a:noFill/>
        </p:spPr>
        <p:txBody>
          <a:bodyPr wrap="square" rtlCol="0">
            <a:spAutoFit/>
          </a:bodyPr>
          <a:lstStyle/>
          <a:p>
            <a:r>
              <a:rPr lang="nl-NL">
                <a:solidFill>
                  <a:schemeClr val="accent5">
                    <a:lumMod val="75000"/>
                  </a:schemeClr>
                </a:solidFill>
              </a:rPr>
              <a:t>VERDIEPING PLANTKUNDE</a:t>
            </a:r>
            <a:endParaRPr lang="nl-NL" dirty="0">
              <a:solidFill>
                <a:schemeClr val="accent5">
                  <a:lumMod val="75000"/>
                </a:schemeClr>
              </a:solidFill>
            </a:endParaRPr>
          </a:p>
        </p:txBody>
      </p:sp>
      <p:sp>
        <p:nvSpPr>
          <p:cNvPr id="7" name="Tekstvak 6">
            <a:extLst>
              <a:ext uri="{FF2B5EF4-FFF2-40B4-BE49-F238E27FC236}">
                <a16:creationId xmlns:a16="http://schemas.microsoft.com/office/drawing/2014/main" id="{62AC4B9C-9E90-4736-B8FD-44800C79CB11}"/>
              </a:ext>
            </a:extLst>
          </p:cNvPr>
          <p:cNvSpPr txBox="1"/>
          <p:nvPr/>
        </p:nvSpPr>
        <p:spPr>
          <a:xfrm>
            <a:off x="678873" y="1233055"/>
            <a:ext cx="10804290" cy="5262979"/>
          </a:xfrm>
          <a:prstGeom prst="rect">
            <a:avLst/>
          </a:prstGeom>
          <a:noFill/>
        </p:spPr>
        <p:txBody>
          <a:bodyPr wrap="square" rtlCol="0">
            <a:spAutoFit/>
          </a:bodyPr>
          <a:lstStyle/>
          <a:p>
            <a:r>
              <a:rPr lang="nl-NL" sz="2400" dirty="0"/>
              <a:t>Blok 3 Les 2 Veredeling en selectie en Plantinhoudsstoffen</a:t>
            </a:r>
          </a:p>
          <a:p>
            <a:endParaRPr lang="nl-NL" sz="2400" dirty="0"/>
          </a:p>
          <a:p>
            <a:pPr marL="342900" indent="-342900">
              <a:buFont typeface="Wingdings" panose="05000000000000000000" pitchFamily="2" charset="2"/>
              <a:buChar char="Ø"/>
            </a:pPr>
            <a:endParaRPr lang="nl-NL" sz="2400" dirty="0"/>
          </a:p>
          <a:p>
            <a:r>
              <a:rPr lang="nl-NL" sz="2400" dirty="0"/>
              <a:t>Er zijn 2 methodes CRISPR/Cas:</a:t>
            </a:r>
          </a:p>
          <a:p>
            <a:r>
              <a:rPr lang="nl-NL" sz="2400" dirty="0"/>
              <a:t> 1. Gene </a:t>
            </a:r>
            <a:r>
              <a:rPr lang="nl-NL" sz="2400" dirty="0" err="1"/>
              <a:t>Silencing</a:t>
            </a:r>
            <a:endParaRPr lang="nl-NL" sz="2400" dirty="0"/>
          </a:p>
          <a:p>
            <a:r>
              <a:rPr lang="nl-NL" sz="2400" dirty="0"/>
              <a:t>tussen twee doorgeknipte stukken van het DNA wordt een nieuw stukje geplakt, </a:t>
            </a:r>
          </a:p>
          <a:p>
            <a:r>
              <a:rPr lang="nl-NL" sz="2400" dirty="0"/>
              <a:t>zodanig dat de afleescode verandert en het gen uitgeschakeld wordt .</a:t>
            </a:r>
          </a:p>
          <a:p>
            <a:r>
              <a:rPr lang="nl-NL" sz="2400" dirty="0"/>
              <a:t>2. Gene Editing</a:t>
            </a:r>
          </a:p>
          <a:p>
            <a:r>
              <a:rPr lang="nl-NL" sz="2400" dirty="0"/>
              <a:t>Anderzijds kan de ‘reparatie’ plaatsvinden aan de hand van een ingebracht stuk </a:t>
            </a:r>
          </a:p>
          <a:p>
            <a:r>
              <a:rPr lang="nl-NL" sz="2400" dirty="0"/>
              <a:t>voorbeeld RNA. Op die manier kan de basenvolgorde specifiek worden </a:t>
            </a:r>
          </a:p>
          <a:p>
            <a:r>
              <a:rPr lang="nl-NL" sz="2400" dirty="0"/>
              <a:t>herschreven (gene editing).</a:t>
            </a:r>
          </a:p>
          <a:p>
            <a:pPr marL="342900" indent="-342900">
              <a:buFont typeface="Arial" panose="020B0604020202020204" pitchFamily="34" charset="0"/>
              <a:buChar char="•"/>
            </a:pPr>
            <a:endParaRPr lang="nl-NL" sz="2400" dirty="0"/>
          </a:p>
        </p:txBody>
      </p:sp>
      <p:pic>
        <p:nvPicPr>
          <p:cNvPr id="3" name="Afbeelding 2">
            <a:extLst>
              <a:ext uri="{FF2B5EF4-FFF2-40B4-BE49-F238E27FC236}">
                <a16:creationId xmlns:a16="http://schemas.microsoft.com/office/drawing/2014/main" id="{304E8434-C8B2-11C9-E907-887E136C6660}"/>
              </a:ext>
            </a:extLst>
          </p:cNvPr>
          <p:cNvPicPr>
            <a:picLocks noChangeAspect="1"/>
          </p:cNvPicPr>
          <p:nvPr/>
        </p:nvPicPr>
        <p:blipFill>
          <a:blip r:embed="rId2"/>
          <a:stretch>
            <a:fillRect/>
          </a:stretch>
        </p:blipFill>
        <p:spPr>
          <a:xfrm>
            <a:off x="502326" y="1912417"/>
            <a:ext cx="11689674" cy="4772025"/>
          </a:xfrm>
          <a:prstGeom prst="rect">
            <a:avLst/>
          </a:prstGeom>
        </p:spPr>
      </p:pic>
    </p:spTree>
    <p:extLst>
      <p:ext uri="{BB962C8B-B14F-4D97-AF65-F5344CB8AC3E}">
        <p14:creationId xmlns:p14="http://schemas.microsoft.com/office/powerpoint/2010/main" val="79679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804602CE-1366-4CD5-A24B-D9A1F80D14D0}"/>
              </a:ext>
            </a:extLst>
          </p:cNvPr>
          <p:cNvSpPr txBox="1"/>
          <p:nvPr/>
        </p:nvSpPr>
        <p:spPr>
          <a:xfrm>
            <a:off x="581891" y="471055"/>
            <a:ext cx="9282545" cy="369332"/>
          </a:xfrm>
          <a:prstGeom prst="rect">
            <a:avLst/>
          </a:prstGeom>
          <a:noFill/>
        </p:spPr>
        <p:txBody>
          <a:bodyPr wrap="square" rtlCol="0">
            <a:spAutoFit/>
          </a:bodyPr>
          <a:lstStyle/>
          <a:p>
            <a:r>
              <a:rPr lang="nl-NL">
                <a:solidFill>
                  <a:schemeClr val="accent5">
                    <a:lumMod val="75000"/>
                  </a:schemeClr>
                </a:solidFill>
              </a:rPr>
              <a:t>VERDIEPING PLANTKUNDE</a:t>
            </a:r>
            <a:endParaRPr lang="nl-NL" dirty="0">
              <a:solidFill>
                <a:schemeClr val="accent5">
                  <a:lumMod val="75000"/>
                </a:schemeClr>
              </a:solidFill>
            </a:endParaRPr>
          </a:p>
        </p:txBody>
      </p:sp>
      <p:sp>
        <p:nvSpPr>
          <p:cNvPr id="7" name="Tekstvak 6">
            <a:extLst>
              <a:ext uri="{FF2B5EF4-FFF2-40B4-BE49-F238E27FC236}">
                <a16:creationId xmlns:a16="http://schemas.microsoft.com/office/drawing/2014/main" id="{62AC4B9C-9E90-4736-B8FD-44800C79CB11}"/>
              </a:ext>
            </a:extLst>
          </p:cNvPr>
          <p:cNvSpPr txBox="1"/>
          <p:nvPr/>
        </p:nvSpPr>
        <p:spPr>
          <a:xfrm>
            <a:off x="678873" y="1233055"/>
            <a:ext cx="10009114" cy="5632311"/>
          </a:xfrm>
          <a:prstGeom prst="rect">
            <a:avLst/>
          </a:prstGeom>
          <a:noFill/>
        </p:spPr>
        <p:txBody>
          <a:bodyPr wrap="square" rtlCol="0">
            <a:spAutoFit/>
          </a:bodyPr>
          <a:lstStyle/>
          <a:p>
            <a:r>
              <a:rPr lang="nl-NL" sz="2400" dirty="0"/>
              <a:t>Blok 3 Les 2 Veredeling en selectie en Plantinhoudsstoffen</a:t>
            </a:r>
          </a:p>
          <a:p>
            <a:endParaRPr lang="nl-NL" sz="2400" dirty="0"/>
          </a:p>
          <a:p>
            <a:r>
              <a:rPr lang="nl-NL" sz="2400" dirty="0"/>
              <a:t>Genetische Manipulatie (GMO)</a:t>
            </a:r>
          </a:p>
          <a:p>
            <a:r>
              <a:rPr lang="nl-NL" sz="2400" dirty="0"/>
              <a:t>Indiase katoentelers die hebben meegedaan aan een proef met een </a:t>
            </a:r>
          </a:p>
          <a:p>
            <a:r>
              <a:rPr lang="nl-NL" sz="2400" dirty="0"/>
              <a:t>genetisch veranderde katoenplant, hebben hun oogst bijna zien </a:t>
            </a:r>
          </a:p>
          <a:p>
            <a:r>
              <a:rPr lang="nl-NL" sz="2400" dirty="0"/>
              <a:t>verdubbelen. De plant was verrijkt met het gen voor een natuurlijk </a:t>
            </a:r>
          </a:p>
          <a:p>
            <a:r>
              <a:rPr lang="nl-NL" sz="2400" dirty="0"/>
              <a:t>insecticide, afkomstig uit de bacterie Bacillus </a:t>
            </a:r>
            <a:r>
              <a:rPr lang="nl-NL" sz="2400" dirty="0" err="1"/>
              <a:t>thuringiensis</a:t>
            </a:r>
            <a:r>
              <a:rPr lang="nl-NL" sz="2400" dirty="0"/>
              <a:t>. Het gif doodt </a:t>
            </a:r>
          </a:p>
          <a:p>
            <a:r>
              <a:rPr lang="nl-NL" sz="2400" dirty="0"/>
              <a:t>vraatzuchtige rupsen van drie soorten katoenmotten.</a:t>
            </a:r>
          </a:p>
          <a:p>
            <a:r>
              <a:rPr lang="nl-NL" sz="2400" dirty="0"/>
              <a:t>Dit soort GMO is niet toegestaan in de EU. </a:t>
            </a:r>
          </a:p>
          <a:p>
            <a:r>
              <a:rPr lang="nl-NL" sz="2400" dirty="0"/>
              <a:t>Tegenwoordig gebruikt men CRISP/Cas.</a:t>
            </a:r>
          </a:p>
          <a:p>
            <a:r>
              <a:rPr lang="nl-NL" sz="2400" dirty="0"/>
              <a:t>CRISPR/Cas kan worden gebruikt als versneller in de normale veredeling.</a:t>
            </a:r>
          </a:p>
          <a:p>
            <a:endParaRPr lang="nl-NL" sz="2400" dirty="0"/>
          </a:p>
          <a:p>
            <a:endParaRPr lang="nl-NL" sz="2400" dirty="0"/>
          </a:p>
          <a:p>
            <a:pPr marL="342900" indent="-342900">
              <a:buFont typeface="Arial" panose="020B0604020202020204" pitchFamily="34" charset="0"/>
              <a:buChar char="•"/>
            </a:pPr>
            <a:endParaRPr lang="nl-NL" sz="2400" dirty="0"/>
          </a:p>
        </p:txBody>
      </p:sp>
      <p:pic>
        <p:nvPicPr>
          <p:cNvPr id="2" name="Afbeelding 1">
            <a:extLst>
              <a:ext uri="{FF2B5EF4-FFF2-40B4-BE49-F238E27FC236}">
                <a16:creationId xmlns:a16="http://schemas.microsoft.com/office/drawing/2014/main" id="{401EA857-A309-F207-0FEF-E8C56B500418}"/>
              </a:ext>
            </a:extLst>
          </p:cNvPr>
          <p:cNvPicPr>
            <a:picLocks noChangeAspect="1"/>
          </p:cNvPicPr>
          <p:nvPr/>
        </p:nvPicPr>
        <p:blipFill>
          <a:blip r:embed="rId2"/>
          <a:stretch>
            <a:fillRect/>
          </a:stretch>
        </p:blipFill>
        <p:spPr>
          <a:xfrm>
            <a:off x="9373537" y="165184"/>
            <a:ext cx="2628900" cy="1743075"/>
          </a:xfrm>
          <a:prstGeom prst="rect">
            <a:avLst/>
          </a:prstGeom>
        </p:spPr>
      </p:pic>
      <p:pic>
        <p:nvPicPr>
          <p:cNvPr id="3" name="Afbeelding 2">
            <a:extLst>
              <a:ext uri="{FF2B5EF4-FFF2-40B4-BE49-F238E27FC236}">
                <a16:creationId xmlns:a16="http://schemas.microsoft.com/office/drawing/2014/main" id="{9907115C-5918-3C7F-6C6A-D881C88465FF}"/>
              </a:ext>
            </a:extLst>
          </p:cNvPr>
          <p:cNvPicPr>
            <a:picLocks noChangeAspect="1"/>
          </p:cNvPicPr>
          <p:nvPr/>
        </p:nvPicPr>
        <p:blipFill>
          <a:blip r:embed="rId3"/>
          <a:stretch>
            <a:fillRect/>
          </a:stretch>
        </p:blipFill>
        <p:spPr>
          <a:xfrm>
            <a:off x="9373538" y="4643870"/>
            <a:ext cx="2628900" cy="1743075"/>
          </a:xfrm>
          <a:prstGeom prst="rect">
            <a:avLst/>
          </a:prstGeom>
        </p:spPr>
      </p:pic>
    </p:spTree>
    <p:extLst>
      <p:ext uri="{BB962C8B-B14F-4D97-AF65-F5344CB8AC3E}">
        <p14:creationId xmlns:p14="http://schemas.microsoft.com/office/powerpoint/2010/main" val="360285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804602CE-1366-4CD5-A24B-D9A1F80D14D0}"/>
              </a:ext>
            </a:extLst>
          </p:cNvPr>
          <p:cNvSpPr txBox="1"/>
          <p:nvPr/>
        </p:nvSpPr>
        <p:spPr>
          <a:xfrm>
            <a:off x="581891" y="471055"/>
            <a:ext cx="9282545" cy="369332"/>
          </a:xfrm>
          <a:prstGeom prst="rect">
            <a:avLst/>
          </a:prstGeom>
          <a:noFill/>
        </p:spPr>
        <p:txBody>
          <a:bodyPr wrap="square" rtlCol="0">
            <a:spAutoFit/>
          </a:bodyPr>
          <a:lstStyle/>
          <a:p>
            <a:r>
              <a:rPr lang="nl-NL">
                <a:solidFill>
                  <a:schemeClr val="accent5">
                    <a:lumMod val="75000"/>
                  </a:schemeClr>
                </a:solidFill>
              </a:rPr>
              <a:t>VERDIEPING PLANTKUNDE</a:t>
            </a:r>
            <a:endParaRPr lang="nl-NL" dirty="0">
              <a:solidFill>
                <a:schemeClr val="accent5">
                  <a:lumMod val="75000"/>
                </a:schemeClr>
              </a:solidFill>
            </a:endParaRPr>
          </a:p>
        </p:txBody>
      </p:sp>
      <p:sp>
        <p:nvSpPr>
          <p:cNvPr id="7" name="Tekstvak 6">
            <a:extLst>
              <a:ext uri="{FF2B5EF4-FFF2-40B4-BE49-F238E27FC236}">
                <a16:creationId xmlns:a16="http://schemas.microsoft.com/office/drawing/2014/main" id="{62AC4B9C-9E90-4736-B8FD-44800C79CB11}"/>
              </a:ext>
            </a:extLst>
          </p:cNvPr>
          <p:cNvSpPr txBox="1"/>
          <p:nvPr/>
        </p:nvSpPr>
        <p:spPr>
          <a:xfrm>
            <a:off x="678873" y="1233055"/>
            <a:ext cx="10804290" cy="3046988"/>
          </a:xfrm>
          <a:prstGeom prst="rect">
            <a:avLst/>
          </a:prstGeom>
          <a:noFill/>
        </p:spPr>
        <p:txBody>
          <a:bodyPr wrap="square" rtlCol="0">
            <a:spAutoFit/>
          </a:bodyPr>
          <a:lstStyle/>
          <a:p>
            <a:r>
              <a:rPr lang="nl-NL" sz="2400" dirty="0"/>
              <a:t>Blok 3 Les 2 Veredeling en selectie en Plantinhoudsstoffen</a:t>
            </a:r>
          </a:p>
          <a:p>
            <a:endParaRPr lang="nl-NL" sz="2400" dirty="0"/>
          </a:p>
          <a:p>
            <a:pPr marL="342900" indent="-342900">
              <a:buFont typeface="Arial" panose="020B0604020202020204" pitchFamily="34" charset="0"/>
              <a:buChar char="•"/>
            </a:pPr>
            <a:r>
              <a:rPr lang="nl-NL" sz="2400" dirty="0"/>
              <a:t>Introductie Veredeling en selectie</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Maak nu lesbrief 3.2</a:t>
            </a:r>
          </a:p>
          <a:p>
            <a:pPr marL="342900" indent="-342900">
              <a:buFont typeface="Arial" panose="020B0604020202020204" pitchFamily="34" charset="0"/>
              <a:buChar char="•"/>
            </a:pPr>
            <a:endParaRPr lang="nl-NL" sz="2400" dirty="0"/>
          </a:p>
        </p:txBody>
      </p:sp>
      <p:pic>
        <p:nvPicPr>
          <p:cNvPr id="2" name="Afbeelding 1">
            <a:extLst>
              <a:ext uri="{FF2B5EF4-FFF2-40B4-BE49-F238E27FC236}">
                <a16:creationId xmlns:a16="http://schemas.microsoft.com/office/drawing/2014/main" id="{332B29E2-7445-E28D-BC19-9A1A727F2E2F}"/>
              </a:ext>
            </a:extLst>
          </p:cNvPr>
          <p:cNvPicPr>
            <a:picLocks noChangeAspect="1"/>
          </p:cNvPicPr>
          <p:nvPr/>
        </p:nvPicPr>
        <p:blipFill>
          <a:blip r:embed="rId2"/>
          <a:stretch>
            <a:fillRect/>
          </a:stretch>
        </p:blipFill>
        <p:spPr>
          <a:xfrm>
            <a:off x="4786312" y="3429000"/>
            <a:ext cx="3987873" cy="2653748"/>
          </a:xfrm>
          <a:prstGeom prst="rect">
            <a:avLst/>
          </a:prstGeom>
        </p:spPr>
      </p:pic>
    </p:spTree>
    <p:extLst>
      <p:ext uri="{BB962C8B-B14F-4D97-AF65-F5344CB8AC3E}">
        <p14:creationId xmlns:p14="http://schemas.microsoft.com/office/powerpoint/2010/main" val="2809495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965746" y="1808820"/>
            <a:ext cx="9977558" cy="4002045"/>
          </a:xfrm>
        </p:spPr>
        <p:txBody>
          <a:bodyPr>
            <a:normAutofit/>
          </a:bodyPr>
          <a:lstStyle/>
          <a:p>
            <a:pPr marL="285750" indent="-285750" algn="l">
              <a:buFont typeface="Arial" panose="020B0604020202020204" pitchFamily="34" charset="0"/>
              <a:buChar char="•"/>
            </a:pPr>
            <a:endParaRPr lang="nl-NL" sz="2000" dirty="0">
              <a:solidFill>
                <a:schemeClr val="tx1"/>
              </a:solidFill>
            </a:endParaRPr>
          </a:p>
          <a:p>
            <a:pPr marL="742950" lvl="1" indent="-285750" algn="l">
              <a:buFont typeface="Arial" panose="020B0604020202020204" pitchFamily="34" charset="0"/>
              <a:buChar char="•"/>
            </a:pPr>
            <a:endParaRPr lang="nl-NL" sz="2000" dirty="0">
              <a:solidFill>
                <a:schemeClr val="tx1"/>
              </a:solidFill>
            </a:endParaRPr>
          </a:p>
          <a:p>
            <a:pPr algn="l"/>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1600" dirty="0"/>
          </a:p>
          <a:p>
            <a:pPr algn="ctr"/>
            <a:endParaRPr lang="nl-NL" sz="1600" dirty="0"/>
          </a:p>
          <a:p>
            <a:pPr algn="ctr"/>
            <a:endParaRPr lang="nl-NL" sz="1600" dirty="0"/>
          </a:p>
        </p:txBody>
      </p:sp>
      <p:pic>
        <p:nvPicPr>
          <p:cNvPr id="5" name="Afbeelding 4">
            <a:extLst>
              <a:ext uri="{FF2B5EF4-FFF2-40B4-BE49-F238E27FC236}">
                <a16:creationId xmlns:a16="http://schemas.microsoft.com/office/drawing/2014/main" id="{E355D202-FAF7-4531-9E2D-4D27CBC8CE4D}"/>
              </a:ext>
            </a:extLst>
          </p:cNvPr>
          <p:cNvPicPr>
            <a:picLocks noChangeAspect="1"/>
          </p:cNvPicPr>
          <p:nvPr/>
        </p:nvPicPr>
        <p:blipFill>
          <a:blip r:embed="rId3"/>
          <a:stretch>
            <a:fillRect/>
          </a:stretch>
        </p:blipFill>
        <p:spPr>
          <a:xfrm>
            <a:off x="1815741" y="2038192"/>
            <a:ext cx="7115175" cy="1771650"/>
          </a:xfrm>
          <a:prstGeom prst="rect">
            <a:avLst/>
          </a:prstGeom>
        </p:spPr>
      </p:pic>
      <p:sp>
        <p:nvSpPr>
          <p:cNvPr id="6" name="Titel 5">
            <a:extLst>
              <a:ext uri="{FF2B5EF4-FFF2-40B4-BE49-F238E27FC236}">
                <a16:creationId xmlns:a16="http://schemas.microsoft.com/office/drawing/2014/main" id="{F02A70DA-83EE-6BF9-ADAC-011440003CE5}"/>
              </a:ext>
            </a:extLst>
          </p:cNvPr>
          <p:cNvSpPr>
            <a:spLocks noGrp="1"/>
          </p:cNvSpPr>
          <p:nvPr>
            <p:ph type="ctrTitle"/>
          </p:nvPr>
        </p:nvSpPr>
        <p:spPr/>
        <p:txBody>
          <a:bodyPr/>
          <a:lstStyle/>
          <a:p>
            <a:endParaRPr lang="nl-NL"/>
          </a:p>
        </p:txBody>
      </p:sp>
    </p:spTree>
    <p:extLst>
      <p:ext uri="{BB962C8B-B14F-4D97-AF65-F5344CB8AC3E}">
        <p14:creationId xmlns:p14="http://schemas.microsoft.com/office/powerpoint/2010/main" val="3270277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8706" y="1239745"/>
            <a:ext cx="9785383" cy="417944"/>
          </a:xfrm>
        </p:spPr>
        <p:txBody>
          <a:bodyPr>
            <a:normAutofit/>
          </a:bodyPr>
          <a:lstStyle/>
          <a:p>
            <a:r>
              <a:rPr lang="nl-NL" sz="2400" b="0" dirty="0"/>
              <a:t>2.10 Veredeling van hybride rassen</a:t>
            </a:r>
          </a:p>
        </p:txBody>
      </p:sp>
      <p:sp>
        <p:nvSpPr>
          <p:cNvPr id="3" name="Ondertitel 2"/>
          <p:cNvSpPr>
            <a:spLocks noGrp="1"/>
          </p:cNvSpPr>
          <p:nvPr>
            <p:ph type="subTitle" idx="1"/>
          </p:nvPr>
        </p:nvSpPr>
        <p:spPr>
          <a:xfrm>
            <a:off x="818706" y="1239745"/>
            <a:ext cx="8716297" cy="5049180"/>
          </a:xfrm>
        </p:spPr>
        <p:txBody>
          <a:bodyPr>
            <a:normAutofit fontScale="92500" lnSpcReduction="10000"/>
          </a:bodyPr>
          <a:lstStyle/>
          <a:p>
            <a:pPr marL="914400" lvl="1" indent="-457200" algn="l">
              <a:buFont typeface="+mj-lt"/>
              <a:buAutoNum type="arabicPeriod"/>
            </a:pPr>
            <a:endParaRPr lang="nl-NL" sz="2000" dirty="0">
              <a:solidFill>
                <a:schemeClr val="tx1"/>
              </a:solidFill>
            </a:endParaRPr>
          </a:p>
          <a:p>
            <a:pPr algn="l"/>
            <a:endParaRPr lang="nl-NL" sz="2000" dirty="0">
              <a:solidFill>
                <a:schemeClr val="tx1"/>
              </a:solidFill>
            </a:endParaRPr>
          </a:p>
          <a:p>
            <a:pPr algn="l"/>
            <a:endParaRPr lang="nl-NL" sz="2000" dirty="0">
              <a:solidFill>
                <a:schemeClr val="tx1"/>
              </a:solidFill>
            </a:endParaRPr>
          </a:p>
          <a:p>
            <a:pPr algn="l"/>
            <a:r>
              <a:rPr lang="nl-NL" sz="2600" dirty="0" err="1">
                <a:solidFill>
                  <a:schemeClr val="tx1"/>
                </a:solidFill>
              </a:rPr>
              <a:t>Hybrideras</a:t>
            </a:r>
            <a:r>
              <a:rPr lang="nl-NL" sz="2600" dirty="0">
                <a:solidFill>
                  <a:schemeClr val="tx1"/>
                </a:solidFill>
              </a:rPr>
              <a:t> of de F1-hybride. </a:t>
            </a:r>
          </a:p>
          <a:p>
            <a:pPr algn="l"/>
            <a:endParaRPr lang="nl-NL" sz="2600" dirty="0">
              <a:solidFill>
                <a:schemeClr val="tx1"/>
              </a:solidFill>
            </a:endParaRPr>
          </a:p>
          <a:p>
            <a:pPr marL="457200" indent="-457200" algn="l">
              <a:buFont typeface="Arial" panose="020B0604020202020204" pitchFamily="34" charset="0"/>
              <a:buChar char="•"/>
            </a:pPr>
            <a:r>
              <a:rPr lang="nl-NL" sz="2600" dirty="0">
                <a:solidFill>
                  <a:schemeClr val="tx1"/>
                </a:solidFill>
              </a:rPr>
              <a:t>Steeds vaker zijn hybriderassen de standaard. </a:t>
            </a:r>
          </a:p>
          <a:p>
            <a:pPr marL="457200" indent="-457200" algn="l">
              <a:buFont typeface="Arial" panose="020B0604020202020204" pitchFamily="34" charset="0"/>
              <a:buChar char="•"/>
            </a:pPr>
            <a:endParaRPr lang="nl-NL" sz="2600" dirty="0">
              <a:solidFill>
                <a:schemeClr val="tx1"/>
              </a:solidFill>
            </a:endParaRPr>
          </a:p>
          <a:p>
            <a:pPr marL="457200" indent="-457200" algn="l">
              <a:buFont typeface="Arial" panose="020B0604020202020204" pitchFamily="34" charset="0"/>
              <a:buChar char="•"/>
            </a:pPr>
            <a:r>
              <a:rPr lang="nl-NL" sz="2600" dirty="0">
                <a:solidFill>
                  <a:schemeClr val="tx1"/>
                </a:solidFill>
              </a:rPr>
              <a:t>Ontstaan door twee ouderlijnen met elkaar te kruisen. </a:t>
            </a:r>
          </a:p>
          <a:p>
            <a:pPr marL="457200" indent="-457200" algn="l">
              <a:buFont typeface="Arial" panose="020B0604020202020204" pitchFamily="34" charset="0"/>
              <a:buChar char="•"/>
            </a:pPr>
            <a:endParaRPr lang="nl-NL" sz="2600" dirty="0">
              <a:solidFill>
                <a:schemeClr val="tx1"/>
              </a:solidFill>
            </a:endParaRPr>
          </a:p>
          <a:p>
            <a:pPr marL="457200" indent="-457200" algn="l">
              <a:buFont typeface="Arial" panose="020B0604020202020204" pitchFamily="34" charset="0"/>
              <a:buChar char="•"/>
            </a:pPr>
            <a:r>
              <a:rPr lang="nl-NL" sz="2600" dirty="0">
                <a:solidFill>
                  <a:schemeClr val="tx1"/>
                </a:solidFill>
              </a:rPr>
              <a:t>Extra groeikrachtig en zeer uniform</a:t>
            </a:r>
          </a:p>
          <a:p>
            <a:pPr marL="457200" indent="-457200" algn="l">
              <a:buFont typeface="Arial" panose="020B0604020202020204" pitchFamily="34" charset="0"/>
              <a:buChar char="•"/>
            </a:pPr>
            <a:endParaRPr lang="nl-NL" sz="2600" dirty="0">
              <a:solidFill>
                <a:schemeClr val="tx1"/>
              </a:solidFill>
            </a:endParaRPr>
          </a:p>
          <a:p>
            <a:pPr marL="457200" indent="-457200" algn="l">
              <a:buFont typeface="Arial" panose="020B0604020202020204" pitchFamily="34" charset="0"/>
              <a:buChar char="•"/>
            </a:pPr>
            <a:r>
              <a:rPr lang="nl-NL" sz="2600" dirty="0">
                <a:solidFill>
                  <a:schemeClr val="tx1"/>
                </a:solidFill>
              </a:rPr>
              <a:t>Zaden niet zomaar na te telen zijn. </a:t>
            </a:r>
          </a:p>
          <a:p>
            <a:pPr marL="457200" indent="-457200" algn="l">
              <a:buFont typeface="Arial" panose="020B0604020202020204" pitchFamily="34" charset="0"/>
              <a:buChar char="•"/>
            </a:pPr>
            <a:endParaRPr lang="nl-NL" sz="2600" dirty="0">
              <a:solidFill>
                <a:schemeClr val="tx1"/>
              </a:solidFill>
            </a:endParaRPr>
          </a:p>
          <a:p>
            <a:pPr marL="457200" indent="-457200" algn="l">
              <a:buFont typeface="Arial" panose="020B0604020202020204" pitchFamily="34" charset="0"/>
              <a:buChar char="•"/>
            </a:pPr>
            <a:r>
              <a:rPr lang="nl-NL" sz="2600" dirty="0">
                <a:solidFill>
                  <a:schemeClr val="tx1"/>
                </a:solidFill>
              </a:rPr>
              <a:t>Zaden worden onbruikbaar omdat er veel uitsplitsing op zal treden. </a:t>
            </a: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1600" dirty="0"/>
          </a:p>
          <a:p>
            <a:pPr algn="ctr"/>
            <a:endParaRPr lang="nl-NL" sz="1600" dirty="0"/>
          </a:p>
          <a:p>
            <a:pPr algn="ctr"/>
            <a:endParaRPr lang="nl-NL" sz="1600" dirty="0"/>
          </a:p>
        </p:txBody>
      </p:sp>
      <p:pic>
        <p:nvPicPr>
          <p:cNvPr id="5" name="Afbeelding 4">
            <a:extLst>
              <a:ext uri="{FF2B5EF4-FFF2-40B4-BE49-F238E27FC236}">
                <a16:creationId xmlns:a16="http://schemas.microsoft.com/office/drawing/2014/main" id="{8BFC3D19-601D-45C9-98DD-AC4A0F190750}"/>
              </a:ext>
            </a:extLst>
          </p:cNvPr>
          <p:cNvPicPr>
            <a:picLocks noChangeAspect="1"/>
          </p:cNvPicPr>
          <p:nvPr/>
        </p:nvPicPr>
        <p:blipFill>
          <a:blip r:embed="rId3"/>
          <a:stretch>
            <a:fillRect/>
          </a:stretch>
        </p:blipFill>
        <p:spPr>
          <a:xfrm>
            <a:off x="8288595" y="786151"/>
            <a:ext cx="3202396" cy="2131049"/>
          </a:xfrm>
          <a:prstGeom prst="rect">
            <a:avLst/>
          </a:prstGeom>
        </p:spPr>
      </p:pic>
    </p:spTree>
    <p:extLst>
      <p:ext uri="{BB962C8B-B14F-4D97-AF65-F5344CB8AC3E}">
        <p14:creationId xmlns:p14="http://schemas.microsoft.com/office/powerpoint/2010/main" val="363054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8706" y="1239745"/>
            <a:ext cx="9785383" cy="417944"/>
          </a:xfrm>
        </p:spPr>
        <p:txBody>
          <a:bodyPr>
            <a:normAutofit/>
          </a:bodyPr>
          <a:lstStyle/>
          <a:p>
            <a:r>
              <a:rPr lang="nl-NL" sz="2400" b="0" dirty="0"/>
              <a:t>2.10 Veredeling van hybride rassen</a:t>
            </a:r>
          </a:p>
        </p:txBody>
      </p:sp>
      <p:sp>
        <p:nvSpPr>
          <p:cNvPr id="3" name="Ondertitel 2"/>
          <p:cNvSpPr>
            <a:spLocks noGrp="1"/>
          </p:cNvSpPr>
          <p:nvPr>
            <p:ph type="subTitle" idx="1"/>
          </p:nvPr>
        </p:nvSpPr>
        <p:spPr>
          <a:xfrm>
            <a:off x="398207" y="1808820"/>
            <a:ext cx="8745794" cy="4002045"/>
          </a:xfrm>
        </p:spPr>
        <p:txBody>
          <a:bodyPr>
            <a:normAutofit/>
          </a:bodyPr>
          <a:lstStyle/>
          <a:p>
            <a:pPr marL="914400" lvl="1" indent="-457200" algn="l">
              <a:buFont typeface="+mj-lt"/>
              <a:buAutoNum type="arabicPeriod"/>
            </a:pPr>
            <a:endParaRPr lang="nl-NL" sz="2000" dirty="0">
              <a:solidFill>
                <a:schemeClr val="tx1"/>
              </a:solidFill>
            </a:endParaRPr>
          </a:p>
          <a:p>
            <a:pPr algn="l"/>
            <a:r>
              <a:rPr lang="nl-NL" dirty="0">
                <a:solidFill>
                  <a:schemeClr val="tx1"/>
                </a:solidFill>
              </a:rPr>
              <a:t>Hoe ontwikkel je zo’n hybride ras?</a:t>
            </a:r>
          </a:p>
          <a:p>
            <a:pPr algn="l"/>
            <a:endParaRPr lang="nl-NL" dirty="0">
              <a:solidFill>
                <a:schemeClr val="tx1"/>
              </a:solidFill>
            </a:endParaRPr>
          </a:p>
          <a:p>
            <a:pPr algn="l"/>
            <a:r>
              <a:rPr lang="nl-NL" dirty="0">
                <a:solidFill>
                  <a:schemeClr val="tx1"/>
                </a:solidFill>
              </a:rPr>
              <a:t>Ouderlijnen ontwikkelen</a:t>
            </a:r>
          </a:p>
          <a:p>
            <a:pPr algn="l"/>
            <a:endParaRPr lang="nl-NL" dirty="0">
              <a:solidFill>
                <a:schemeClr val="tx1"/>
              </a:solidFill>
            </a:endParaRPr>
          </a:p>
          <a:p>
            <a:pPr algn="l"/>
            <a:r>
              <a:rPr lang="nl-NL" dirty="0">
                <a:solidFill>
                  <a:schemeClr val="tx1"/>
                </a:solidFill>
              </a:rPr>
              <a:t>Dezelfde manier gemaakt als zelfbestuivers </a:t>
            </a:r>
          </a:p>
          <a:p>
            <a:pPr algn="l"/>
            <a:endParaRPr lang="nl-NL" dirty="0">
              <a:solidFill>
                <a:schemeClr val="tx1"/>
              </a:solidFill>
            </a:endParaRPr>
          </a:p>
          <a:p>
            <a:pPr algn="l"/>
            <a:r>
              <a:rPr lang="nl-NL" dirty="0">
                <a:solidFill>
                  <a:schemeClr val="tx1"/>
                </a:solidFill>
              </a:rPr>
              <a:t>Een aantal generaties lang </a:t>
            </a:r>
            <a:r>
              <a:rPr lang="nl-NL" dirty="0" err="1">
                <a:solidFill>
                  <a:schemeClr val="tx1"/>
                </a:solidFill>
              </a:rPr>
              <a:t>zelfbestuiven</a:t>
            </a:r>
            <a:endParaRPr lang="nl-NL" dirty="0">
              <a:solidFill>
                <a:schemeClr val="tx1"/>
              </a:solidFill>
            </a:endParaRPr>
          </a:p>
          <a:p>
            <a:pPr algn="l"/>
            <a:endParaRPr lang="nl-NL" dirty="0">
              <a:solidFill>
                <a:schemeClr val="tx1"/>
              </a:solidFill>
            </a:endParaRPr>
          </a:p>
          <a:p>
            <a:pPr algn="l"/>
            <a:r>
              <a:rPr lang="nl-NL" dirty="0">
                <a:solidFill>
                  <a:schemeClr val="tx1"/>
                </a:solidFill>
              </a:rPr>
              <a:t>Ouderlijnen worden homozygoot</a:t>
            </a: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1600" dirty="0"/>
          </a:p>
          <a:p>
            <a:pPr algn="ctr"/>
            <a:endParaRPr lang="nl-NL" sz="1600" dirty="0"/>
          </a:p>
          <a:p>
            <a:pPr algn="ctr"/>
            <a:endParaRPr lang="nl-NL" sz="1600" dirty="0"/>
          </a:p>
        </p:txBody>
      </p:sp>
      <p:pic>
        <p:nvPicPr>
          <p:cNvPr id="4" name="Afbeelding 3">
            <a:extLst>
              <a:ext uri="{FF2B5EF4-FFF2-40B4-BE49-F238E27FC236}">
                <a16:creationId xmlns:a16="http://schemas.microsoft.com/office/drawing/2014/main" id="{06A28D2C-74B3-4B76-8F00-921F2170928C}"/>
              </a:ext>
            </a:extLst>
          </p:cNvPr>
          <p:cNvPicPr>
            <a:picLocks noChangeAspect="1"/>
          </p:cNvPicPr>
          <p:nvPr/>
        </p:nvPicPr>
        <p:blipFill>
          <a:blip r:embed="rId3"/>
          <a:stretch>
            <a:fillRect/>
          </a:stretch>
        </p:blipFill>
        <p:spPr>
          <a:xfrm>
            <a:off x="7943945" y="440720"/>
            <a:ext cx="2400112" cy="1598049"/>
          </a:xfrm>
          <a:prstGeom prst="rect">
            <a:avLst/>
          </a:prstGeom>
        </p:spPr>
      </p:pic>
    </p:spTree>
    <p:extLst>
      <p:ext uri="{BB962C8B-B14F-4D97-AF65-F5344CB8AC3E}">
        <p14:creationId xmlns:p14="http://schemas.microsoft.com/office/powerpoint/2010/main" val="151600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8706" y="1239745"/>
            <a:ext cx="9785383" cy="417944"/>
          </a:xfrm>
        </p:spPr>
        <p:txBody>
          <a:bodyPr>
            <a:normAutofit/>
          </a:bodyPr>
          <a:lstStyle/>
          <a:p>
            <a:r>
              <a:rPr lang="nl-NL" sz="2400" b="0" dirty="0"/>
              <a:t>2.10 Veredeling van hybride rassen</a:t>
            </a:r>
          </a:p>
        </p:txBody>
      </p:sp>
      <p:sp>
        <p:nvSpPr>
          <p:cNvPr id="3" name="Ondertitel 2"/>
          <p:cNvSpPr>
            <a:spLocks noGrp="1"/>
          </p:cNvSpPr>
          <p:nvPr>
            <p:ph type="subTitle" idx="1"/>
          </p:nvPr>
        </p:nvSpPr>
        <p:spPr>
          <a:xfrm>
            <a:off x="427703" y="1808820"/>
            <a:ext cx="8716297" cy="4002045"/>
          </a:xfrm>
        </p:spPr>
        <p:txBody>
          <a:bodyPr>
            <a:normAutofit/>
          </a:bodyPr>
          <a:lstStyle/>
          <a:p>
            <a:pPr marL="914400" lvl="1" indent="-457200" algn="l">
              <a:buFont typeface="+mj-lt"/>
              <a:buAutoNum type="arabicPeriod"/>
            </a:pPr>
            <a:endParaRPr lang="nl-NL" sz="2000" dirty="0">
              <a:solidFill>
                <a:schemeClr val="tx1"/>
              </a:solidFill>
            </a:endParaRPr>
          </a:p>
          <a:p>
            <a:pPr algn="l"/>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1600" dirty="0"/>
          </a:p>
          <a:p>
            <a:pPr algn="ctr"/>
            <a:endParaRPr lang="nl-NL" sz="1600" dirty="0"/>
          </a:p>
          <a:p>
            <a:pPr algn="ctr"/>
            <a:endParaRPr lang="nl-NL" sz="1600" dirty="0"/>
          </a:p>
        </p:txBody>
      </p:sp>
      <p:pic>
        <p:nvPicPr>
          <p:cNvPr id="4" name="Afbeelding 3">
            <a:extLst>
              <a:ext uri="{FF2B5EF4-FFF2-40B4-BE49-F238E27FC236}">
                <a16:creationId xmlns:a16="http://schemas.microsoft.com/office/drawing/2014/main" id="{0BF530BD-A584-4F85-9356-48181840266D}"/>
              </a:ext>
            </a:extLst>
          </p:cNvPr>
          <p:cNvPicPr>
            <a:picLocks noChangeAspect="1"/>
          </p:cNvPicPr>
          <p:nvPr/>
        </p:nvPicPr>
        <p:blipFill>
          <a:blip r:embed="rId3"/>
          <a:stretch>
            <a:fillRect/>
          </a:stretch>
        </p:blipFill>
        <p:spPr>
          <a:xfrm>
            <a:off x="1587911" y="1657689"/>
            <a:ext cx="7315199" cy="4870626"/>
          </a:xfrm>
          <a:prstGeom prst="rect">
            <a:avLst/>
          </a:prstGeom>
        </p:spPr>
      </p:pic>
    </p:spTree>
    <p:extLst>
      <p:ext uri="{BB962C8B-B14F-4D97-AF65-F5344CB8AC3E}">
        <p14:creationId xmlns:p14="http://schemas.microsoft.com/office/powerpoint/2010/main" val="3567742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8706" y="1239745"/>
            <a:ext cx="9785383" cy="417944"/>
          </a:xfrm>
        </p:spPr>
        <p:txBody>
          <a:bodyPr>
            <a:normAutofit/>
          </a:bodyPr>
          <a:lstStyle/>
          <a:p>
            <a:r>
              <a:rPr lang="nl-NL" sz="2400" b="0" dirty="0"/>
              <a:t>2.10 Veredeling van hybride rassen</a:t>
            </a:r>
          </a:p>
        </p:txBody>
      </p:sp>
      <p:sp>
        <p:nvSpPr>
          <p:cNvPr id="3" name="Ondertitel 2"/>
          <p:cNvSpPr>
            <a:spLocks noGrp="1"/>
          </p:cNvSpPr>
          <p:nvPr>
            <p:ph type="subTitle" idx="1"/>
          </p:nvPr>
        </p:nvSpPr>
        <p:spPr>
          <a:xfrm>
            <a:off x="427703" y="1808820"/>
            <a:ext cx="8716297" cy="4002045"/>
          </a:xfrm>
        </p:spPr>
        <p:txBody>
          <a:bodyPr>
            <a:normAutofit/>
          </a:bodyPr>
          <a:lstStyle/>
          <a:p>
            <a:pPr marL="914400" lvl="1" indent="-457200" algn="l">
              <a:buFont typeface="+mj-lt"/>
              <a:buAutoNum type="arabicPeriod"/>
            </a:pPr>
            <a:endParaRPr lang="nl-NL" sz="2000" dirty="0">
              <a:solidFill>
                <a:schemeClr val="tx1"/>
              </a:solidFill>
            </a:endParaRPr>
          </a:p>
          <a:p>
            <a:pPr algn="l"/>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1600" dirty="0"/>
          </a:p>
          <a:p>
            <a:pPr algn="ctr"/>
            <a:endParaRPr lang="nl-NL" sz="1600" dirty="0"/>
          </a:p>
          <a:p>
            <a:pPr algn="ctr"/>
            <a:endParaRPr lang="nl-NL" sz="1600" dirty="0"/>
          </a:p>
        </p:txBody>
      </p:sp>
      <p:pic>
        <p:nvPicPr>
          <p:cNvPr id="4" name="Afbeelding 3">
            <a:extLst>
              <a:ext uri="{FF2B5EF4-FFF2-40B4-BE49-F238E27FC236}">
                <a16:creationId xmlns:a16="http://schemas.microsoft.com/office/drawing/2014/main" id="{0E2CF8F7-5F27-4C10-A78A-D5357E02E972}"/>
              </a:ext>
            </a:extLst>
          </p:cNvPr>
          <p:cNvPicPr>
            <a:picLocks noChangeAspect="1"/>
          </p:cNvPicPr>
          <p:nvPr/>
        </p:nvPicPr>
        <p:blipFill>
          <a:blip r:embed="rId3"/>
          <a:stretch>
            <a:fillRect/>
          </a:stretch>
        </p:blipFill>
        <p:spPr>
          <a:xfrm>
            <a:off x="1533831" y="1881637"/>
            <a:ext cx="2710089" cy="4080359"/>
          </a:xfrm>
          <a:prstGeom prst="rect">
            <a:avLst/>
          </a:prstGeom>
        </p:spPr>
      </p:pic>
      <p:pic>
        <p:nvPicPr>
          <p:cNvPr id="5" name="Afbeelding 4">
            <a:extLst>
              <a:ext uri="{FF2B5EF4-FFF2-40B4-BE49-F238E27FC236}">
                <a16:creationId xmlns:a16="http://schemas.microsoft.com/office/drawing/2014/main" id="{B6B0E720-3082-416B-8A2E-696B5ED011AE}"/>
              </a:ext>
            </a:extLst>
          </p:cNvPr>
          <p:cNvPicPr>
            <a:picLocks noChangeAspect="1"/>
          </p:cNvPicPr>
          <p:nvPr/>
        </p:nvPicPr>
        <p:blipFill>
          <a:blip r:embed="rId4"/>
          <a:stretch>
            <a:fillRect/>
          </a:stretch>
        </p:blipFill>
        <p:spPr>
          <a:xfrm>
            <a:off x="5817903" y="1842968"/>
            <a:ext cx="2710089" cy="4119027"/>
          </a:xfrm>
          <a:prstGeom prst="rect">
            <a:avLst/>
          </a:prstGeom>
        </p:spPr>
      </p:pic>
      <p:sp>
        <p:nvSpPr>
          <p:cNvPr id="6" name="Tekstvak 5">
            <a:extLst>
              <a:ext uri="{FF2B5EF4-FFF2-40B4-BE49-F238E27FC236}">
                <a16:creationId xmlns:a16="http://schemas.microsoft.com/office/drawing/2014/main" id="{22DD990D-6779-45B4-9821-03BD8504045F}"/>
              </a:ext>
            </a:extLst>
          </p:cNvPr>
          <p:cNvSpPr txBox="1"/>
          <p:nvPr/>
        </p:nvSpPr>
        <p:spPr>
          <a:xfrm>
            <a:off x="1533831" y="6135329"/>
            <a:ext cx="2710089" cy="369332"/>
          </a:xfrm>
          <a:prstGeom prst="rect">
            <a:avLst/>
          </a:prstGeom>
          <a:noFill/>
        </p:spPr>
        <p:txBody>
          <a:bodyPr wrap="square" rtlCol="0">
            <a:spAutoFit/>
          </a:bodyPr>
          <a:lstStyle/>
          <a:p>
            <a:r>
              <a:rPr lang="nl-NL" dirty="0"/>
              <a:t>1x </a:t>
            </a:r>
            <a:r>
              <a:rPr lang="nl-NL" dirty="0" err="1"/>
              <a:t>zelfbestoven</a:t>
            </a:r>
            <a:endParaRPr lang="nl-NL" dirty="0"/>
          </a:p>
        </p:txBody>
      </p:sp>
      <p:sp>
        <p:nvSpPr>
          <p:cNvPr id="7" name="Tekstvak 6">
            <a:extLst>
              <a:ext uri="{FF2B5EF4-FFF2-40B4-BE49-F238E27FC236}">
                <a16:creationId xmlns:a16="http://schemas.microsoft.com/office/drawing/2014/main" id="{8B261165-FAE6-4C0B-8ED9-B54C73C240AA}"/>
              </a:ext>
            </a:extLst>
          </p:cNvPr>
          <p:cNvSpPr txBox="1"/>
          <p:nvPr/>
        </p:nvSpPr>
        <p:spPr>
          <a:xfrm>
            <a:off x="5817903" y="6135329"/>
            <a:ext cx="2710089" cy="369332"/>
          </a:xfrm>
          <a:prstGeom prst="rect">
            <a:avLst/>
          </a:prstGeom>
          <a:noFill/>
        </p:spPr>
        <p:txBody>
          <a:bodyPr wrap="square" rtlCol="0">
            <a:spAutoFit/>
          </a:bodyPr>
          <a:lstStyle/>
          <a:p>
            <a:r>
              <a:rPr lang="nl-NL" dirty="0"/>
              <a:t>8x </a:t>
            </a:r>
            <a:r>
              <a:rPr lang="nl-NL" dirty="0" err="1"/>
              <a:t>zelfbestoven</a:t>
            </a:r>
            <a:endParaRPr lang="nl-NL" dirty="0"/>
          </a:p>
        </p:txBody>
      </p:sp>
    </p:spTree>
    <p:extLst>
      <p:ext uri="{BB962C8B-B14F-4D97-AF65-F5344CB8AC3E}">
        <p14:creationId xmlns:p14="http://schemas.microsoft.com/office/powerpoint/2010/main" val="321948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8706" y="1239745"/>
            <a:ext cx="9785383" cy="417944"/>
          </a:xfrm>
        </p:spPr>
        <p:txBody>
          <a:bodyPr>
            <a:normAutofit/>
          </a:bodyPr>
          <a:lstStyle/>
          <a:p>
            <a:r>
              <a:rPr lang="nl-NL" sz="2400" b="0" dirty="0"/>
              <a:t>2.10 Veredeling van hybride rassen</a:t>
            </a:r>
          </a:p>
        </p:txBody>
      </p:sp>
      <p:sp>
        <p:nvSpPr>
          <p:cNvPr id="3" name="Ondertitel 2"/>
          <p:cNvSpPr>
            <a:spLocks noGrp="1"/>
          </p:cNvSpPr>
          <p:nvPr>
            <p:ph type="subTitle" idx="1"/>
          </p:nvPr>
        </p:nvSpPr>
        <p:spPr>
          <a:xfrm>
            <a:off x="818706" y="1239745"/>
            <a:ext cx="8716297" cy="4851339"/>
          </a:xfrm>
        </p:spPr>
        <p:txBody>
          <a:bodyPr>
            <a:normAutofit fontScale="92500" lnSpcReduction="10000"/>
          </a:bodyPr>
          <a:lstStyle/>
          <a:p>
            <a:pPr marL="914400" lvl="1" indent="-457200" algn="l">
              <a:buFont typeface="+mj-lt"/>
              <a:buAutoNum type="arabicPeriod"/>
            </a:pPr>
            <a:endParaRPr lang="nl-NL" sz="2000" dirty="0">
              <a:solidFill>
                <a:schemeClr val="tx1"/>
              </a:solidFill>
            </a:endParaRPr>
          </a:p>
          <a:p>
            <a:pPr algn="l"/>
            <a:endParaRPr lang="nl-NL" sz="2000" dirty="0">
              <a:solidFill>
                <a:schemeClr val="tx1"/>
              </a:solidFill>
            </a:endParaRPr>
          </a:p>
          <a:p>
            <a:pPr algn="l"/>
            <a:r>
              <a:rPr lang="nl-NL" sz="2600" dirty="0">
                <a:solidFill>
                  <a:schemeClr val="tx1"/>
                </a:solidFill>
              </a:rPr>
              <a:t>Inteeltlijnen</a:t>
            </a:r>
          </a:p>
          <a:p>
            <a:pPr algn="l"/>
            <a:endParaRPr lang="nl-NL" sz="2600" dirty="0">
              <a:solidFill>
                <a:schemeClr val="tx1"/>
              </a:solidFill>
            </a:endParaRPr>
          </a:p>
          <a:p>
            <a:pPr algn="l"/>
            <a:r>
              <a:rPr lang="nl-NL" sz="2600" dirty="0">
                <a:solidFill>
                  <a:schemeClr val="tx1"/>
                </a:solidFill>
              </a:rPr>
              <a:t>Het </a:t>
            </a:r>
            <a:r>
              <a:rPr lang="nl-NL" sz="2600" dirty="0" err="1">
                <a:solidFill>
                  <a:schemeClr val="tx1"/>
                </a:solidFill>
              </a:rPr>
              <a:t>zelfbestuiven</a:t>
            </a:r>
            <a:r>
              <a:rPr lang="nl-NL" sz="2600" dirty="0">
                <a:solidFill>
                  <a:schemeClr val="tx1"/>
                </a:solidFill>
              </a:rPr>
              <a:t> van planten, noemt men ook wel </a:t>
            </a:r>
            <a:r>
              <a:rPr lang="nl-NL" sz="2600" dirty="0" err="1">
                <a:solidFill>
                  <a:schemeClr val="tx1"/>
                </a:solidFill>
              </a:rPr>
              <a:t>intelen</a:t>
            </a:r>
            <a:r>
              <a:rPr lang="nl-NL" sz="2600" dirty="0">
                <a:solidFill>
                  <a:schemeClr val="tx1"/>
                </a:solidFill>
              </a:rPr>
              <a:t>. </a:t>
            </a:r>
          </a:p>
          <a:p>
            <a:pPr algn="l"/>
            <a:endParaRPr lang="nl-NL" sz="2600" dirty="0">
              <a:solidFill>
                <a:schemeClr val="tx1"/>
              </a:solidFill>
            </a:endParaRPr>
          </a:p>
          <a:p>
            <a:pPr algn="l"/>
            <a:r>
              <a:rPr lang="nl-NL" sz="2600" dirty="0">
                <a:solidFill>
                  <a:schemeClr val="tx1"/>
                </a:solidFill>
              </a:rPr>
              <a:t>Veel soorten kunnen niet goed tegen inteelt. </a:t>
            </a:r>
          </a:p>
          <a:p>
            <a:pPr algn="l"/>
            <a:endParaRPr lang="nl-NL" sz="2600" dirty="0">
              <a:solidFill>
                <a:schemeClr val="tx1"/>
              </a:solidFill>
            </a:endParaRPr>
          </a:p>
          <a:p>
            <a:pPr algn="l"/>
            <a:r>
              <a:rPr lang="nl-NL" sz="2600" dirty="0">
                <a:solidFill>
                  <a:schemeClr val="tx1"/>
                </a:solidFill>
              </a:rPr>
              <a:t>Ze gaan er langzamer van groeien en blijven kleiner. </a:t>
            </a:r>
          </a:p>
          <a:p>
            <a:pPr algn="l"/>
            <a:endParaRPr lang="nl-NL" sz="2600" dirty="0">
              <a:solidFill>
                <a:schemeClr val="tx1"/>
              </a:solidFill>
            </a:endParaRPr>
          </a:p>
          <a:p>
            <a:pPr algn="l"/>
            <a:r>
              <a:rPr lang="nl-NL" sz="2600" dirty="0">
                <a:solidFill>
                  <a:schemeClr val="tx1"/>
                </a:solidFill>
              </a:rPr>
              <a:t>Slecht groeiende inteeltlijnen kan men echter goed gebruiken als ouderlijnen voor hybride rassen. </a:t>
            </a:r>
          </a:p>
          <a:p>
            <a:pPr algn="l"/>
            <a:endParaRPr lang="nl-NL" sz="2600" dirty="0">
              <a:solidFill>
                <a:schemeClr val="tx1"/>
              </a:solidFill>
            </a:endParaRPr>
          </a:p>
          <a:p>
            <a:pPr algn="l"/>
            <a:r>
              <a:rPr lang="nl-NL" sz="2600" dirty="0">
                <a:solidFill>
                  <a:schemeClr val="tx1"/>
                </a:solidFill>
              </a:rPr>
              <a:t>Een inteeltlijn die slecht groeit, hoeft dus geen slechte ouderlijn te zijn.</a:t>
            </a:r>
          </a:p>
          <a:p>
            <a:pPr algn="ctr"/>
            <a:endParaRPr lang="nl-NL" sz="26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1600" dirty="0"/>
          </a:p>
          <a:p>
            <a:pPr algn="ctr"/>
            <a:endParaRPr lang="nl-NL" sz="1600" dirty="0"/>
          </a:p>
          <a:p>
            <a:pPr algn="ctr"/>
            <a:endParaRPr lang="nl-NL" sz="1600" dirty="0"/>
          </a:p>
        </p:txBody>
      </p:sp>
    </p:spTree>
    <p:extLst>
      <p:ext uri="{BB962C8B-B14F-4D97-AF65-F5344CB8AC3E}">
        <p14:creationId xmlns:p14="http://schemas.microsoft.com/office/powerpoint/2010/main" val="17598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8706" y="1239745"/>
            <a:ext cx="9785383" cy="417944"/>
          </a:xfrm>
        </p:spPr>
        <p:txBody>
          <a:bodyPr>
            <a:normAutofit/>
          </a:bodyPr>
          <a:lstStyle/>
          <a:p>
            <a:r>
              <a:rPr lang="nl-NL" sz="2400" b="0" dirty="0"/>
              <a:t>2.10 Veredeling van hybride rassen</a:t>
            </a:r>
          </a:p>
        </p:txBody>
      </p:sp>
      <p:sp>
        <p:nvSpPr>
          <p:cNvPr id="3" name="Ondertitel 2"/>
          <p:cNvSpPr>
            <a:spLocks noGrp="1"/>
          </p:cNvSpPr>
          <p:nvPr>
            <p:ph type="subTitle" idx="1"/>
          </p:nvPr>
        </p:nvSpPr>
        <p:spPr>
          <a:xfrm>
            <a:off x="818706" y="1100898"/>
            <a:ext cx="9180700" cy="4002045"/>
          </a:xfrm>
        </p:spPr>
        <p:txBody>
          <a:bodyPr>
            <a:normAutofit/>
          </a:bodyPr>
          <a:lstStyle/>
          <a:p>
            <a:pPr marL="914400" lvl="1" indent="-457200" algn="l">
              <a:buFont typeface="+mj-lt"/>
              <a:buAutoNum type="arabicPeriod"/>
            </a:pPr>
            <a:endParaRPr lang="nl-NL" sz="2000" dirty="0">
              <a:solidFill>
                <a:schemeClr val="tx1"/>
              </a:solidFill>
            </a:endParaRPr>
          </a:p>
          <a:p>
            <a:pPr algn="l"/>
            <a:endParaRPr lang="nl-NL" sz="2000" dirty="0">
              <a:solidFill>
                <a:schemeClr val="tx1"/>
              </a:solidFill>
            </a:endParaRPr>
          </a:p>
          <a:p>
            <a:pPr algn="l"/>
            <a:r>
              <a:rPr lang="nl-NL" dirty="0">
                <a:solidFill>
                  <a:schemeClr val="tx1"/>
                </a:solidFill>
              </a:rPr>
              <a:t>Aan de inteeltlijn niet zomaar te zien of het een goede ouderlijn is.</a:t>
            </a:r>
          </a:p>
          <a:p>
            <a:pPr algn="l"/>
            <a:r>
              <a:rPr lang="nl-NL" dirty="0">
                <a:solidFill>
                  <a:schemeClr val="tx1"/>
                </a:solidFill>
              </a:rPr>
              <a:t> </a:t>
            </a:r>
          </a:p>
          <a:p>
            <a:pPr algn="l"/>
            <a:r>
              <a:rPr lang="nl-NL" dirty="0">
                <a:solidFill>
                  <a:schemeClr val="tx1"/>
                </a:solidFill>
              </a:rPr>
              <a:t>Wel moet de inteeltlijn nog goed genoeg groeien om een redelijke hoeveelheid F1-zaden te kunnen produceren.</a:t>
            </a: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1600" dirty="0"/>
          </a:p>
          <a:p>
            <a:pPr algn="ctr"/>
            <a:endParaRPr lang="nl-NL" sz="1600" dirty="0"/>
          </a:p>
          <a:p>
            <a:pPr algn="ctr"/>
            <a:endParaRPr lang="nl-NL" sz="1600" dirty="0"/>
          </a:p>
        </p:txBody>
      </p:sp>
      <p:pic>
        <p:nvPicPr>
          <p:cNvPr id="4" name="Afbeelding 3">
            <a:extLst>
              <a:ext uri="{FF2B5EF4-FFF2-40B4-BE49-F238E27FC236}">
                <a16:creationId xmlns:a16="http://schemas.microsoft.com/office/drawing/2014/main" id="{39FBB0E4-90C6-4BE0-8FF1-668E927A13F3}"/>
              </a:ext>
            </a:extLst>
          </p:cNvPr>
          <p:cNvPicPr>
            <a:picLocks noChangeAspect="1"/>
          </p:cNvPicPr>
          <p:nvPr/>
        </p:nvPicPr>
        <p:blipFill>
          <a:blip r:embed="rId3"/>
          <a:stretch>
            <a:fillRect/>
          </a:stretch>
        </p:blipFill>
        <p:spPr>
          <a:xfrm>
            <a:off x="3166685" y="3622805"/>
            <a:ext cx="4546721" cy="2960275"/>
          </a:xfrm>
          <a:prstGeom prst="rect">
            <a:avLst/>
          </a:prstGeom>
        </p:spPr>
      </p:pic>
    </p:spTree>
    <p:extLst>
      <p:ext uri="{BB962C8B-B14F-4D97-AF65-F5344CB8AC3E}">
        <p14:creationId xmlns:p14="http://schemas.microsoft.com/office/powerpoint/2010/main" val="245317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804602CE-1366-4CD5-A24B-D9A1F80D14D0}"/>
              </a:ext>
            </a:extLst>
          </p:cNvPr>
          <p:cNvSpPr txBox="1"/>
          <p:nvPr/>
        </p:nvSpPr>
        <p:spPr>
          <a:xfrm>
            <a:off x="581891" y="471055"/>
            <a:ext cx="9282545" cy="369332"/>
          </a:xfrm>
          <a:prstGeom prst="rect">
            <a:avLst/>
          </a:prstGeom>
          <a:noFill/>
        </p:spPr>
        <p:txBody>
          <a:bodyPr wrap="square" rtlCol="0">
            <a:spAutoFit/>
          </a:bodyPr>
          <a:lstStyle/>
          <a:p>
            <a:r>
              <a:rPr lang="nl-NL">
                <a:solidFill>
                  <a:schemeClr val="accent5">
                    <a:lumMod val="75000"/>
                  </a:schemeClr>
                </a:solidFill>
              </a:rPr>
              <a:t>VERDIEPING PLANTKUNDE</a:t>
            </a:r>
            <a:endParaRPr lang="nl-NL" dirty="0">
              <a:solidFill>
                <a:schemeClr val="accent5">
                  <a:lumMod val="75000"/>
                </a:schemeClr>
              </a:solidFill>
            </a:endParaRPr>
          </a:p>
        </p:txBody>
      </p:sp>
      <p:sp>
        <p:nvSpPr>
          <p:cNvPr id="7" name="Tekstvak 6">
            <a:extLst>
              <a:ext uri="{FF2B5EF4-FFF2-40B4-BE49-F238E27FC236}">
                <a16:creationId xmlns:a16="http://schemas.microsoft.com/office/drawing/2014/main" id="{62AC4B9C-9E90-4736-B8FD-44800C79CB11}"/>
              </a:ext>
            </a:extLst>
          </p:cNvPr>
          <p:cNvSpPr txBox="1"/>
          <p:nvPr/>
        </p:nvSpPr>
        <p:spPr>
          <a:xfrm>
            <a:off x="678873" y="1233055"/>
            <a:ext cx="10804290" cy="4893647"/>
          </a:xfrm>
          <a:prstGeom prst="rect">
            <a:avLst/>
          </a:prstGeom>
          <a:noFill/>
        </p:spPr>
        <p:txBody>
          <a:bodyPr wrap="square" rtlCol="0">
            <a:spAutoFit/>
          </a:bodyPr>
          <a:lstStyle/>
          <a:p>
            <a:r>
              <a:rPr lang="nl-NL" sz="2400" dirty="0"/>
              <a:t>Blok 3 Les 1Veredeling en selectie en Plantinhoudsstoffen</a:t>
            </a:r>
          </a:p>
          <a:p>
            <a:endParaRPr lang="nl-NL" sz="2400" dirty="0"/>
          </a:p>
          <a:p>
            <a:r>
              <a:rPr lang="nl-NL" sz="2400" dirty="0"/>
              <a:t>Programma blok 3</a:t>
            </a:r>
          </a:p>
          <a:p>
            <a:pPr marL="342900" indent="-342900">
              <a:buFont typeface="Arial" panose="020B0604020202020204" pitchFamily="34" charset="0"/>
              <a:buChar char="•"/>
            </a:pPr>
            <a:r>
              <a:rPr lang="nl-NL" sz="2400" dirty="0"/>
              <a:t>15/1 Uitleg Blok en introductie Veredeling en selectie, selectie methodes</a:t>
            </a:r>
          </a:p>
          <a:p>
            <a:pPr marL="342900" indent="-342900">
              <a:buFont typeface="Arial" panose="020B0604020202020204" pitchFamily="34" charset="0"/>
              <a:buChar char="•"/>
            </a:pPr>
            <a:r>
              <a:rPr lang="nl-NL" sz="2400" dirty="0"/>
              <a:t>22/1 Les 2 Veredeling en selectie, selectie methodes</a:t>
            </a:r>
          </a:p>
          <a:p>
            <a:pPr marL="342900" indent="-342900">
              <a:buFont typeface="Arial" panose="020B0604020202020204" pitchFamily="34" charset="0"/>
              <a:buChar char="•"/>
            </a:pPr>
            <a:r>
              <a:rPr lang="nl-NL" sz="2400" dirty="0"/>
              <a:t>29/1 Introductie Plantinhoudstoffen &amp; Farmacie , Geur , Kleur en Smaak</a:t>
            </a:r>
          </a:p>
          <a:p>
            <a:pPr marL="342900" indent="-342900">
              <a:buFont typeface="Arial" panose="020B0604020202020204" pitchFamily="34" charset="0"/>
              <a:buChar char="•"/>
            </a:pPr>
            <a:r>
              <a:rPr lang="nl-NL" sz="2400" dirty="0"/>
              <a:t>06/2 Plantinhoudsstoffen Gewasbescherming </a:t>
            </a:r>
          </a:p>
          <a:p>
            <a:pPr marL="342900" indent="-342900">
              <a:buFont typeface="Arial" panose="020B0604020202020204" pitchFamily="34" charset="0"/>
              <a:buChar char="•"/>
            </a:pPr>
            <a:r>
              <a:rPr lang="nl-NL" sz="2400" dirty="0"/>
              <a:t>13/2 Plantinhoudstoffen </a:t>
            </a:r>
            <a:r>
              <a:rPr lang="nl-NL" sz="2400" dirty="0" err="1"/>
              <a:t>Chemarts</a:t>
            </a:r>
            <a:endParaRPr lang="nl-NL" sz="2400" dirty="0"/>
          </a:p>
          <a:p>
            <a:pPr marL="342900" indent="-342900">
              <a:buFont typeface="Arial" panose="020B0604020202020204" pitchFamily="34" charset="0"/>
              <a:buChar char="•"/>
            </a:pPr>
            <a:r>
              <a:rPr lang="nl-NL" sz="2400" dirty="0"/>
              <a:t>20/2 Vakantie</a:t>
            </a:r>
          </a:p>
          <a:p>
            <a:pPr marL="342900" indent="-342900">
              <a:buFont typeface="Arial" panose="020B0604020202020204" pitchFamily="34" charset="0"/>
              <a:buChar char="•"/>
            </a:pPr>
            <a:r>
              <a:rPr lang="nl-NL" sz="2400" dirty="0"/>
              <a:t>27/2 Plantinhoudstoffen </a:t>
            </a:r>
            <a:r>
              <a:rPr lang="nl-NL" sz="2400" dirty="0" err="1"/>
              <a:t>verfmaken</a:t>
            </a:r>
            <a:endParaRPr lang="nl-NL" sz="2400" dirty="0"/>
          </a:p>
          <a:p>
            <a:pPr marL="342900" indent="-342900">
              <a:buFont typeface="Arial" panose="020B0604020202020204" pitchFamily="34" charset="0"/>
              <a:buChar char="•"/>
            </a:pPr>
            <a:r>
              <a:rPr lang="nl-NL" sz="2400" dirty="0"/>
              <a:t>05/3 Plantinhoudstoffen t shirtkleuren</a:t>
            </a:r>
          </a:p>
          <a:p>
            <a:pPr marL="342900" indent="-342900">
              <a:buFont typeface="Arial" panose="020B0604020202020204" pitchFamily="34" charset="0"/>
              <a:buChar char="•"/>
            </a:pPr>
            <a:r>
              <a:rPr lang="nl-NL" sz="2400" dirty="0"/>
              <a:t>12/3 Presentaties </a:t>
            </a:r>
          </a:p>
          <a:p>
            <a:pPr marL="342900" indent="-342900">
              <a:buFont typeface="Arial" panose="020B0604020202020204" pitchFamily="34" charset="0"/>
              <a:buChar char="•"/>
            </a:pPr>
            <a:endParaRPr lang="nl-NL" sz="2400" dirty="0"/>
          </a:p>
        </p:txBody>
      </p:sp>
      <p:pic>
        <p:nvPicPr>
          <p:cNvPr id="3" name="Afbeelding 2">
            <a:extLst>
              <a:ext uri="{FF2B5EF4-FFF2-40B4-BE49-F238E27FC236}">
                <a16:creationId xmlns:a16="http://schemas.microsoft.com/office/drawing/2014/main" id="{6EC9BC0A-6E15-A8F3-5563-BC07BE241345}"/>
              </a:ext>
            </a:extLst>
          </p:cNvPr>
          <p:cNvPicPr>
            <a:picLocks noChangeAspect="1"/>
          </p:cNvPicPr>
          <p:nvPr/>
        </p:nvPicPr>
        <p:blipFill>
          <a:blip r:embed="rId2"/>
          <a:stretch>
            <a:fillRect/>
          </a:stretch>
        </p:blipFill>
        <p:spPr>
          <a:xfrm>
            <a:off x="6629400" y="4610532"/>
            <a:ext cx="5562600" cy="2028825"/>
          </a:xfrm>
          <a:prstGeom prst="rect">
            <a:avLst/>
          </a:prstGeom>
        </p:spPr>
      </p:pic>
    </p:spTree>
    <p:extLst>
      <p:ext uri="{BB962C8B-B14F-4D97-AF65-F5344CB8AC3E}">
        <p14:creationId xmlns:p14="http://schemas.microsoft.com/office/powerpoint/2010/main" val="3911661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8706" y="1239745"/>
            <a:ext cx="9785383" cy="417944"/>
          </a:xfrm>
        </p:spPr>
        <p:txBody>
          <a:bodyPr>
            <a:normAutofit/>
          </a:bodyPr>
          <a:lstStyle/>
          <a:p>
            <a:r>
              <a:rPr lang="nl-NL" sz="2400" b="0" dirty="0"/>
              <a:t>2.10 Veredeling van hybride rassen</a:t>
            </a:r>
          </a:p>
        </p:txBody>
      </p:sp>
      <p:sp>
        <p:nvSpPr>
          <p:cNvPr id="3" name="Ondertitel 2"/>
          <p:cNvSpPr>
            <a:spLocks noGrp="1"/>
          </p:cNvSpPr>
          <p:nvPr>
            <p:ph type="subTitle" idx="1"/>
          </p:nvPr>
        </p:nvSpPr>
        <p:spPr>
          <a:xfrm>
            <a:off x="818706" y="1882562"/>
            <a:ext cx="8716297" cy="4002045"/>
          </a:xfrm>
        </p:spPr>
        <p:txBody>
          <a:bodyPr>
            <a:normAutofit/>
          </a:bodyPr>
          <a:lstStyle/>
          <a:p>
            <a:pPr marL="914400" lvl="1" indent="-457200" algn="l">
              <a:buFont typeface="+mj-lt"/>
              <a:buAutoNum type="arabicPeriod"/>
            </a:pPr>
            <a:endParaRPr lang="nl-NL" sz="2000" dirty="0">
              <a:solidFill>
                <a:schemeClr val="tx1"/>
              </a:solidFill>
            </a:endParaRPr>
          </a:p>
          <a:p>
            <a:pPr algn="l"/>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1600" dirty="0"/>
          </a:p>
          <a:p>
            <a:pPr algn="ctr"/>
            <a:endParaRPr lang="nl-NL" sz="1600" dirty="0"/>
          </a:p>
          <a:p>
            <a:pPr algn="ctr"/>
            <a:endParaRPr lang="nl-NL" sz="1600" dirty="0"/>
          </a:p>
        </p:txBody>
      </p:sp>
      <p:pic>
        <p:nvPicPr>
          <p:cNvPr id="4" name="Onlinemedia 3">
            <a:hlinkClick r:id="" action="ppaction://media"/>
            <a:extLst>
              <a:ext uri="{FF2B5EF4-FFF2-40B4-BE49-F238E27FC236}">
                <a16:creationId xmlns:a16="http://schemas.microsoft.com/office/drawing/2014/main" id="{72681A46-70E9-4BCC-8131-53C4C103321D}"/>
              </a:ext>
            </a:extLst>
          </p:cNvPr>
          <p:cNvPicPr>
            <a:picLocks noRot="1" noChangeAspect="1"/>
          </p:cNvPicPr>
          <p:nvPr>
            <a:videoFile r:link="rId1"/>
          </p:nvPr>
        </p:nvPicPr>
        <p:blipFill>
          <a:blip r:embed="rId4"/>
          <a:stretch>
            <a:fillRect/>
          </a:stretch>
        </p:blipFill>
        <p:spPr>
          <a:xfrm>
            <a:off x="818706" y="1756407"/>
            <a:ext cx="7563294" cy="4254353"/>
          </a:xfrm>
          <a:prstGeom prst="rect">
            <a:avLst/>
          </a:prstGeom>
        </p:spPr>
      </p:pic>
    </p:spTree>
    <p:extLst>
      <p:ext uri="{BB962C8B-B14F-4D97-AF65-F5344CB8AC3E}">
        <p14:creationId xmlns:p14="http://schemas.microsoft.com/office/powerpoint/2010/main" val="3788763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8706" y="1239745"/>
            <a:ext cx="9785383" cy="417944"/>
          </a:xfrm>
        </p:spPr>
        <p:txBody>
          <a:bodyPr>
            <a:normAutofit/>
          </a:bodyPr>
          <a:lstStyle/>
          <a:p>
            <a:r>
              <a:rPr lang="nl-NL" sz="2400" b="0" dirty="0"/>
              <a:t>2.10 Veredeling van hybride rassen</a:t>
            </a:r>
          </a:p>
        </p:txBody>
      </p:sp>
      <p:sp>
        <p:nvSpPr>
          <p:cNvPr id="3" name="Ondertitel 2"/>
          <p:cNvSpPr>
            <a:spLocks noGrp="1"/>
          </p:cNvSpPr>
          <p:nvPr>
            <p:ph type="subTitle" idx="1"/>
          </p:nvPr>
        </p:nvSpPr>
        <p:spPr>
          <a:xfrm>
            <a:off x="427702" y="1808820"/>
            <a:ext cx="9571703" cy="4002045"/>
          </a:xfrm>
        </p:spPr>
        <p:txBody>
          <a:bodyPr>
            <a:normAutofit/>
          </a:bodyPr>
          <a:lstStyle/>
          <a:p>
            <a:pPr lvl="1" algn="l"/>
            <a:r>
              <a:rPr lang="nl-NL" dirty="0">
                <a:solidFill>
                  <a:schemeClr val="tx1"/>
                </a:solidFill>
              </a:rPr>
              <a:t>Proefhybriden</a:t>
            </a:r>
          </a:p>
          <a:p>
            <a:pPr marL="914400" lvl="1" indent="-457200" algn="l">
              <a:buFont typeface="+mj-lt"/>
              <a:buAutoNum type="arabicPeriod"/>
            </a:pPr>
            <a:endParaRPr lang="nl-NL" dirty="0">
              <a:solidFill>
                <a:schemeClr val="tx1"/>
              </a:solidFill>
            </a:endParaRPr>
          </a:p>
          <a:p>
            <a:pPr lvl="1" algn="l"/>
            <a:r>
              <a:rPr lang="nl-NL" dirty="0">
                <a:solidFill>
                  <a:schemeClr val="tx1"/>
                </a:solidFill>
              </a:rPr>
              <a:t>Om te bepalen welke inteeltlijnen de beste ouders zijn, worden proefkruisingen gemaakt. </a:t>
            </a:r>
          </a:p>
          <a:p>
            <a:pPr lvl="1" algn="l"/>
            <a:r>
              <a:rPr lang="nl-NL" dirty="0">
                <a:solidFill>
                  <a:schemeClr val="tx1"/>
                </a:solidFill>
              </a:rPr>
              <a:t>Men kan de nieuw ontwikkelde inteeltlijnen hiervoor met elkaar kruisen. </a:t>
            </a:r>
          </a:p>
          <a:p>
            <a:pPr lvl="1" algn="l"/>
            <a:r>
              <a:rPr lang="nl-NL" dirty="0">
                <a:solidFill>
                  <a:schemeClr val="tx1"/>
                </a:solidFill>
              </a:rPr>
              <a:t>Het is ook mogelijk om de nieuwe lijnen te kruisen met enkele bekende ouderlijnen die al veel gebruikt worden. </a:t>
            </a:r>
          </a:p>
          <a:p>
            <a:pPr algn="l"/>
            <a:endParaRPr lang="nl-NL" sz="2000" dirty="0">
              <a:solidFill>
                <a:schemeClr val="tx1"/>
              </a:solidFill>
            </a:endParaRPr>
          </a:p>
          <a:p>
            <a:pPr algn="ctr"/>
            <a:endParaRPr lang="nl-NL" sz="2000" dirty="0">
              <a:solidFill>
                <a:schemeClr val="tx1"/>
              </a:solidFill>
            </a:endParaRPr>
          </a:p>
          <a:p>
            <a:pPr algn="l"/>
            <a:endParaRPr lang="nl-NL"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1600" dirty="0"/>
          </a:p>
          <a:p>
            <a:pPr algn="ctr"/>
            <a:endParaRPr lang="nl-NL" sz="1600" dirty="0"/>
          </a:p>
          <a:p>
            <a:pPr algn="ctr"/>
            <a:endParaRPr lang="nl-NL" sz="1600" dirty="0"/>
          </a:p>
        </p:txBody>
      </p:sp>
      <p:pic>
        <p:nvPicPr>
          <p:cNvPr id="4" name="Afbeelding 3">
            <a:extLst>
              <a:ext uri="{FF2B5EF4-FFF2-40B4-BE49-F238E27FC236}">
                <a16:creationId xmlns:a16="http://schemas.microsoft.com/office/drawing/2014/main" id="{648AAEBE-EC32-4A0B-955B-A06EA171D101}"/>
              </a:ext>
            </a:extLst>
          </p:cNvPr>
          <p:cNvPicPr>
            <a:picLocks noChangeAspect="1"/>
          </p:cNvPicPr>
          <p:nvPr/>
        </p:nvPicPr>
        <p:blipFill>
          <a:blip r:embed="rId3"/>
          <a:stretch>
            <a:fillRect/>
          </a:stretch>
        </p:blipFill>
        <p:spPr>
          <a:xfrm>
            <a:off x="7335632" y="501557"/>
            <a:ext cx="3095625" cy="1476375"/>
          </a:xfrm>
          <a:prstGeom prst="rect">
            <a:avLst/>
          </a:prstGeom>
        </p:spPr>
      </p:pic>
    </p:spTree>
    <p:extLst>
      <p:ext uri="{BB962C8B-B14F-4D97-AF65-F5344CB8AC3E}">
        <p14:creationId xmlns:p14="http://schemas.microsoft.com/office/powerpoint/2010/main" val="116091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8706" y="1239745"/>
            <a:ext cx="9785383" cy="417944"/>
          </a:xfrm>
        </p:spPr>
        <p:txBody>
          <a:bodyPr>
            <a:normAutofit/>
          </a:bodyPr>
          <a:lstStyle/>
          <a:p>
            <a:r>
              <a:rPr lang="nl-NL" sz="2400" b="0" dirty="0"/>
              <a:t>2.10 Veredeling van hybride rassen</a:t>
            </a:r>
          </a:p>
        </p:txBody>
      </p:sp>
      <p:sp>
        <p:nvSpPr>
          <p:cNvPr id="3" name="Ondertitel 2"/>
          <p:cNvSpPr>
            <a:spLocks noGrp="1"/>
          </p:cNvSpPr>
          <p:nvPr>
            <p:ph type="subTitle" idx="1"/>
          </p:nvPr>
        </p:nvSpPr>
        <p:spPr>
          <a:xfrm>
            <a:off x="427702" y="1808820"/>
            <a:ext cx="9571703" cy="4002045"/>
          </a:xfrm>
        </p:spPr>
        <p:txBody>
          <a:bodyPr>
            <a:normAutofit/>
          </a:bodyPr>
          <a:lstStyle/>
          <a:p>
            <a:pPr lvl="1" algn="l"/>
            <a:r>
              <a:rPr lang="nl-NL" dirty="0">
                <a:solidFill>
                  <a:schemeClr val="tx1"/>
                </a:solidFill>
              </a:rPr>
              <a:t>Proefhybriden</a:t>
            </a:r>
          </a:p>
          <a:p>
            <a:pPr marL="914400" lvl="1" indent="-457200" algn="l">
              <a:buFont typeface="+mj-lt"/>
              <a:buAutoNum type="arabicPeriod"/>
            </a:pPr>
            <a:endParaRPr lang="nl-NL" dirty="0">
              <a:solidFill>
                <a:schemeClr val="tx1"/>
              </a:solidFill>
            </a:endParaRPr>
          </a:p>
          <a:p>
            <a:pPr algn="l"/>
            <a:r>
              <a:rPr lang="nl-NL" sz="2000" dirty="0">
                <a:solidFill>
                  <a:schemeClr val="tx1"/>
                </a:solidFill>
              </a:rPr>
              <a:t>      </a:t>
            </a:r>
            <a:r>
              <a:rPr lang="nl-NL" dirty="0">
                <a:solidFill>
                  <a:schemeClr val="tx1"/>
                </a:solidFill>
              </a:rPr>
              <a:t>Het kruisingsschema ziet er dan bijvoorbeeld uit zoals in de tabel:</a:t>
            </a:r>
          </a:p>
          <a:p>
            <a:pPr algn="ctr"/>
            <a:endParaRPr lang="nl-NL" dirty="0">
              <a:solidFill>
                <a:schemeClr val="tx1"/>
              </a:solidFill>
            </a:endParaRPr>
          </a:p>
          <a:p>
            <a:pPr algn="l"/>
            <a:endParaRPr lang="nl-NL"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1600" dirty="0"/>
          </a:p>
          <a:p>
            <a:pPr algn="ctr"/>
            <a:endParaRPr lang="nl-NL" sz="1600" dirty="0"/>
          </a:p>
          <a:p>
            <a:pPr algn="ctr"/>
            <a:endParaRPr lang="nl-NL" sz="1600" dirty="0"/>
          </a:p>
        </p:txBody>
      </p:sp>
      <p:pic>
        <p:nvPicPr>
          <p:cNvPr id="4" name="Afbeelding 3">
            <a:extLst>
              <a:ext uri="{FF2B5EF4-FFF2-40B4-BE49-F238E27FC236}">
                <a16:creationId xmlns:a16="http://schemas.microsoft.com/office/drawing/2014/main" id="{E7DC90C3-C3B6-4C85-94A8-CD7E19506702}"/>
              </a:ext>
            </a:extLst>
          </p:cNvPr>
          <p:cNvPicPr>
            <a:picLocks noChangeAspect="1"/>
          </p:cNvPicPr>
          <p:nvPr/>
        </p:nvPicPr>
        <p:blipFill>
          <a:blip r:embed="rId3"/>
          <a:stretch>
            <a:fillRect/>
          </a:stretch>
        </p:blipFill>
        <p:spPr>
          <a:xfrm>
            <a:off x="427701" y="139647"/>
            <a:ext cx="9306233" cy="6682295"/>
          </a:xfrm>
          <a:prstGeom prst="rect">
            <a:avLst/>
          </a:prstGeom>
        </p:spPr>
      </p:pic>
    </p:spTree>
    <p:extLst>
      <p:ext uri="{BB962C8B-B14F-4D97-AF65-F5344CB8AC3E}">
        <p14:creationId xmlns:p14="http://schemas.microsoft.com/office/powerpoint/2010/main" val="185255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8706" y="1239745"/>
            <a:ext cx="9785383" cy="417944"/>
          </a:xfrm>
        </p:spPr>
        <p:txBody>
          <a:bodyPr>
            <a:normAutofit/>
          </a:bodyPr>
          <a:lstStyle/>
          <a:p>
            <a:r>
              <a:rPr lang="nl-NL" sz="2400" b="0" dirty="0"/>
              <a:t>2.10 Veredeling van hybride rassen</a:t>
            </a:r>
          </a:p>
        </p:txBody>
      </p:sp>
      <p:sp>
        <p:nvSpPr>
          <p:cNvPr id="3" name="Ondertitel 2"/>
          <p:cNvSpPr>
            <a:spLocks noGrp="1"/>
          </p:cNvSpPr>
          <p:nvPr>
            <p:ph type="subTitle" idx="1"/>
          </p:nvPr>
        </p:nvSpPr>
        <p:spPr>
          <a:xfrm>
            <a:off x="818706" y="1427977"/>
            <a:ext cx="9571703" cy="4002045"/>
          </a:xfrm>
        </p:spPr>
        <p:txBody>
          <a:bodyPr>
            <a:normAutofit/>
          </a:bodyPr>
          <a:lstStyle/>
          <a:p>
            <a:pPr algn="l"/>
            <a:endParaRPr lang="nl-NL" dirty="0">
              <a:solidFill>
                <a:schemeClr val="tx1"/>
              </a:solidFill>
            </a:endParaRPr>
          </a:p>
          <a:p>
            <a:pPr algn="l"/>
            <a:r>
              <a:rPr lang="nl-NL" dirty="0">
                <a:solidFill>
                  <a:schemeClr val="tx1"/>
                </a:solidFill>
              </a:rPr>
              <a:t>Van elke proefhybride (A, B, C, D, enz.) maakt men een aantal planten. Deze planten worden beoordeeld. Men kijkt hoe de planten groeien en meet de opbrengst en een aantal andere belangrijke eigenschappen.</a:t>
            </a:r>
          </a:p>
          <a:p>
            <a:pPr algn="l"/>
            <a:endParaRPr lang="nl-NL" dirty="0">
              <a:solidFill>
                <a:schemeClr val="tx1"/>
              </a:solidFill>
            </a:endParaRPr>
          </a:p>
          <a:p>
            <a:pPr algn="l"/>
            <a:endParaRPr lang="nl-NL" dirty="0">
              <a:solidFill>
                <a:schemeClr val="tx1"/>
              </a:solidFill>
            </a:endParaRPr>
          </a:p>
          <a:p>
            <a:pPr algn="l"/>
            <a:endParaRPr lang="nl-NL"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1600" dirty="0"/>
          </a:p>
          <a:p>
            <a:pPr algn="ctr"/>
            <a:endParaRPr lang="nl-NL" sz="1600" dirty="0"/>
          </a:p>
          <a:p>
            <a:pPr algn="ctr"/>
            <a:endParaRPr lang="nl-NL" sz="1600" dirty="0"/>
          </a:p>
        </p:txBody>
      </p:sp>
      <p:pic>
        <p:nvPicPr>
          <p:cNvPr id="5" name="Afbeelding 4">
            <a:extLst>
              <a:ext uri="{FF2B5EF4-FFF2-40B4-BE49-F238E27FC236}">
                <a16:creationId xmlns:a16="http://schemas.microsoft.com/office/drawing/2014/main" id="{BF7B4081-C540-4048-BBBA-F8B2D45C122C}"/>
              </a:ext>
            </a:extLst>
          </p:cNvPr>
          <p:cNvPicPr>
            <a:picLocks noChangeAspect="1"/>
          </p:cNvPicPr>
          <p:nvPr/>
        </p:nvPicPr>
        <p:blipFill>
          <a:blip r:embed="rId3"/>
          <a:stretch>
            <a:fillRect/>
          </a:stretch>
        </p:blipFill>
        <p:spPr>
          <a:xfrm>
            <a:off x="1989803" y="3616734"/>
            <a:ext cx="6593758" cy="2349903"/>
          </a:xfrm>
          <a:prstGeom prst="rect">
            <a:avLst/>
          </a:prstGeom>
        </p:spPr>
      </p:pic>
    </p:spTree>
    <p:extLst>
      <p:ext uri="{BB962C8B-B14F-4D97-AF65-F5344CB8AC3E}">
        <p14:creationId xmlns:p14="http://schemas.microsoft.com/office/powerpoint/2010/main" val="3008371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8706" y="1239745"/>
            <a:ext cx="9785383" cy="417944"/>
          </a:xfrm>
        </p:spPr>
        <p:txBody>
          <a:bodyPr>
            <a:normAutofit/>
          </a:bodyPr>
          <a:lstStyle/>
          <a:p>
            <a:r>
              <a:rPr lang="nl-NL" sz="2400" b="0" dirty="0"/>
              <a:t>2.10 Veredeling van hybride rassen</a:t>
            </a:r>
          </a:p>
        </p:txBody>
      </p:sp>
      <p:sp>
        <p:nvSpPr>
          <p:cNvPr id="3" name="Ondertitel 2"/>
          <p:cNvSpPr>
            <a:spLocks noGrp="1"/>
          </p:cNvSpPr>
          <p:nvPr>
            <p:ph type="subTitle" idx="1"/>
          </p:nvPr>
        </p:nvSpPr>
        <p:spPr>
          <a:xfrm>
            <a:off x="634180" y="1575068"/>
            <a:ext cx="9571703" cy="4002045"/>
          </a:xfrm>
        </p:spPr>
        <p:txBody>
          <a:bodyPr>
            <a:normAutofit/>
          </a:bodyPr>
          <a:lstStyle/>
          <a:p>
            <a:pPr algn="l"/>
            <a:endParaRPr lang="nl-NL" dirty="0">
              <a:solidFill>
                <a:schemeClr val="tx1"/>
              </a:solidFill>
            </a:endParaRPr>
          </a:p>
          <a:p>
            <a:pPr algn="l"/>
            <a:r>
              <a:rPr lang="nl-NL" dirty="0">
                <a:solidFill>
                  <a:schemeClr val="tx1"/>
                </a:solidFill>
              </a:rPr>
              <a:t>Uniformiteit</a:t>
            </a:r>
          </a:p>
          <a:p>
            <a:pPr algn="l"/>
            <a:endParaRPr lang="nl-NL" dirty="0">
              <a:solidFill>
                <a:schemeClr val="tx1"/>
              </a:solidFill>
            </a:endParaRPr>
          </a:p>
          <a:p>
            <a:pPr algn="l"/>
            <a:r>
              <a:rPr lang="nl-NL" dirty="0">
                <a:solidFill>
                  <a:schemeClr val="tx1"/>
                </a:solidFill>
              </a:rPr>
              <a:t>Gegarandeerd als men twee inteeltlijnen met elkaar kruist. </a:t>
            </a:r>
          </a:p>
          <a:p>
            <a:pPr algn="l"/>
            <a:r>
              <a:rPr lang="nl-NL" dirty="0">
                <a:solidFill>
                  <a:schemeClr val="tx1"/>
                </a:solidFill>
              </a:rPr>
              <a:t>De inteeltlijnen zijn immers homozygoot.</a:t>
            </a: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1600" dirty="0"/>
          </a:p>
          <a:p>
            <a:pPr algn="ctr"/>
            <a:endParaRPr lang="nl-NL" sz="1600" dirty="0"/>
          </a:p>
          <a:p>
            <a:pPr algn="ctr"/>
            <a:endParaRPr lang="nl-NL" sz="1600" dirty="0"/>
          </a:p>
        </p:txBody>
      </p:sp>
      <p:pic>
        <p:nvPicPr>
          <p:cNvPr id="4" name="Afbeelding 3">
            <a:extLst>
              <a:ext uri="{FF2B5EF4-FFF2-40B4-BE49-F238E27FC236}">
                <a16:creationId xmlns:a16="http://schemas.microsoft.com/office/drawing/2014/main" id="{7ED91BF2-F06B-4D30-A674-9E34FFDB9365}"/>
              </a:ext>
            </a:extLst>
          </p:cNvPr>
          <p:cNvPicPr>
            <a:picLocks noChangeAspect="1"/>
          </p:cNvPicPr>
          <p:nvPr/>
        </p:nvPicPr>
        <p:blipFill>
          <a:blip r:embed="rId3"/>
          <a:stretch>
            <a:fillRect/>
          </a:stretch>
        </p:blipFill>
        <p:spPr>
          <a:xfrm>
            <a:off x="634180" y="3429000"/>
            <a:ext cx="9435439" cy="2441252"/>
          </a:xfrm>
          <a:prstGeom prst="rect">
            <a:avLst/>
          </a:prstGeom>
        </p:spPr>
      </p:pic>
      <p:sp>
        <p:nvSpPr>
          <p:cNvPr id="5" name="Rechthoek 4">
            <a:extLst>
              <a:ext uri="{FF2B5EF4-FFF2-40B4-BE49-F238E27FC236}">
                <a16:creationId xmlns:a16="http://schemas.microsoft.com/office/drawing/2014/main" id="{3F1BF75B-27A3-4D56-8722-49BC893B736F}"/>
              </a:ext>
            </a:extLst>
          </p:cNvPr>
          <p:cNvSpPr/>
          <p:nvPr/>
        </p:nvSpPr>
        <p:spPr>
          <a:xfrm>
            <a:off x="644300" y="6046527"/>
            <a:ext cx="6311984" cy="461665"/>
          </a:xfrm>
          <a:prstGeom prst="rect">
            <a:avLst/>
          </a:prstGeom>
        </p:spPr>
        <p:txBody>
          <a:bodyPr wrap="none">
            <a:spAutoFit/>
          </a:bodyPr>
          <a:lstStyle/>
          <a:p>
            <a:r>
              <a:rPr lang="nl-NL" sz="2400" dirty="0"/>
              <a:t>Moeder (</a:t>
            </a:r>
            <a:r>
              <a:rPr lang="nl-NL" sz="2400" dirty="0" err="1"/>
              <a:t>AbCd</a:t>
            </a:r>
            <a:r>
              <a:rPr lang="nl-NL" sz="2400" dirty="0"/>
              <a:t>) + vader (</a:t>
            </a:r>
            <a:r>
              <a:rPr lang="nl-NL" sz="2400" dirty="0" err="1"/>
              <a:t>aBcD</a:t>
            </a:r>
            <a:r>
              <a:rPr lang="nl-NL" sz="2400" dirty="0"/>
              <a:t>) = </a:t>
            </a:r>
            <a:r>
              <a:rPr lang="nl-NL" sz="2400" dirty="0" err="1"/>
              <a:t>AaBbCcDd</a:t>
            </a:r>
            <a:endParaRPr lang="nl-NL" sz="2400" dirty="0"/>
          </a:p>
        </p:txBody>
      </p:sp>
    </p:spTree>
    <p:extLst>
      <p:ext uri="{BB962C8B-B14F-4D97-AF65-F5344CB8AC3E}">
        <p14:creationId xmlns:p14="http://schemas.microsoft.com/office/powerpoint/2010/main" val="49883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8706" y="1239745"/>
            <a:ext cx="9785383" cy="417944"/>
          </a:xfrm>
        </p:spPr>
        <p:txBody>
          <a:bodyPr>
            <a:normAutofit/>
          </a:bodyPr>
          <a:lstStyle/>
          <a:p>
            <a:r>
              <a:rPr lang="nl-NL" sz="2400" b="0" dirty="0"/>
              <a:t>2.10 Veredeling van hybride rassen</a:t>
            </a:r>
          </a:p>
        </p:txBody>
      </p:sp>
      <p:sp>
        <p:nvSpPr>
          <p:cNvPr id="3" name="Ondertitel 2"/>
          <p:cNvSpPr>
            <a:spLocks noGrp="1"/>
          </p:cNvSpPr>
          <p:nvPr>
            <p:ph type="subTitle" idx="1"/>
          </p:nvPr>
        </p:nvSpPr>
        <p:spPr>
          <a:xfrm>
            <a:off x="818706" y="1518841"/>
            <a:ext cx="9571703" cy="4002045"/>
          </a:xfrm>
        </p:spPr>
        <p:txBody>
          <a:bodyPr>
            <a:normAutofit fontScale="92500" lnSpcReduction="10000"/>
          </a:bodyPr>
          <a:lstStyle/>
          <a:p>
            <a:pPr algn="l"/>
            <a:endParaRPr lang="nl-NL" dirty="0">
              <a:solidFill>
                <a:schemeClr val="tx1"/>
              </a:solidFill>
            </a:endParaRPr>
          </a:p>
          <a:p>
            <a:pPr algn="l"/>
            <a:r>
              <a:rPr lang="nl-NL" dirty="0">
                <a:solidFill>
                  <a:schemeClr val="tx1"/>
                </a:solidFill>
              </a:rPr>
              <a:t>Van proefhybride tot ras</a:t>
            </a:r>
          </a:p>
          <a:p>
            <a:endParaRPr lang="nl-NL" dirty="0">
              <a:solidFill>
                <a:schemeClr val="tx1"/>
              </a:solidFill>
            </a:endParaRPr>
          </a:p>
          <a:p>
            <a:pPr algn="l"/>
            <a:r>
              <a:rPr lang="nl-NL" dirty="0">
                <a:solidFill>
                  <a:schemeClr val="tx1"/>
                </a:solidFill>
              </a:rPr>
              <a:t>Op een grotere schaal proeven te doen en onder verschillende omstandigheden:</a:t>
            </a:r>
          </a:p>
          <a:p>
            <a:pPr algn="l"/>
            <a:r>
              <a:rPr lang="nl-NL" dirty="0">
                <a:solidFill>
                  <a:schemeClr val="tx1"/>
                </a:solidFill>
              </a:rPr>
              <a:t>-klimaat</a:t>
            </a:r>
          </a:p>
          <a:p>
            <a:pPr algn="l"/>
            <a:r>
              <a:rPr lang="nl-NL" dirty="0">
                <a:solidFill>
                  <a:schemeClr val="tx1"/>
                </a:solidFill>
              </a:rPr>
              <a:t>-daglengte</a:t>
            </a:r>
          </a:p>
          <a:p>
            <a:pPr algn="l"/>
            <a:r>
              <a:rPr lang="nl-NL" dirty="0">
                <a:solidFill>
                  <a:schemeClr val="tx1"/>
                </a:solidFill>
              </a:rPr>
              <a:t>-grond of substraat</a:t>
            </a:r>
          </a:p>
          <a:p>
            <a:pPr algn="l"/>
            <a:endParaRPr lang="nl-NL" dirty="0">
              <a:solidFill>
                <a:schemeClr val="tx1"/>
              </a:solidFill>
            </a:endParaRPr>
          </a:p>
          <a:p>
            <a:pPr algn="l"/>
            <a:r>
              <a:rPr lang="nl-NL" dirty="0">
                <a:solidFill>
                  <a:schemeClr val="tx1"/>
                </a:solidFill>
              </a:rPr>
              <a:t>Zaadproductie is arbeidsintensief, daarom vaak naar lage lonen landen.</a:t>
            </a:r>
          </a:p>
          <a:p>
            <a:pPr algn="l"/>
            <a:endParaRPr lang="nl-NL" dirty="0">
              <a:solidFill>
                <a:schemeClr val="tx1"/>
              </a:solidFill>
            </a:endParaRPr>
          </a:p>
          <a:p>
            <a:pPr algn="l"/>
            <a:r>
              <a:rPr lang="nl-NL" dirty="0">
                <a:solidFill>
                  <a:schemeClr val="tx1"/>
                </a:solidFill>
              </a:rPr>
              <a:t>Maar ook wordt er vaak gekozen voor gebieden waar het gewas niet veel voorkomt i.v.m. ziektes en kruisbestuiving</a:t>
            </a:r>
          </a:p>
          <a:p>
            <a:pPr algn="ctr"/>
            <a:endParaRPr lang="nl-NL"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1600" dirty="0"/>
          </a:p>
          <a:p>
            <a:pPr algn="ctr"/>
            <a:endParaRPr lang="nl-NL" sz="1600" dirty="0"/>
          </a:p>
          <a:p>
            <a:pPr algn="ctr"/>
            <a:endParaRPr lang="nl-NL" sz="1600" dirty="0"/>
          </a:p>
        </p:txBody>
      </p:sp>
      <p:pic>
        <p:nvPicPr>
          <p:cNvPr id="4" name="Afbeelding 3">
            <a:extLst>
              <a:ext uri="{FF2B5EF4-FFF2-40B4-BE49-F238E27FC236}">
                <a16:creationId xmlns:a16="http://schemas.microsoft.com/office/drawing/2014/main" id="{A6A13749-657F-4C0E-BE2A-DA23BCAB8393}"/>
              </a:ext>
            </a:extLst>
          </p:cNvPr>
          <p:cNvPicPr>
            <a:picLocks noChangeAspect="1"/>
          </p:cNvPicPr>
          <p:nvPr/>
        </p:nvPicPr>
        <p:blipFill>
          <a:blip r:embed="rId3"/>
          <a:stretch>
            <a:fillRect/>
          </a:stretch>
        </p:blipFill>
        <p:spPr>
          <a:xfrm>
            <a:off x="9639367" y="447278"/>
            <a:ext cx="2143125" cy="2143125"/>
          </a:xfrm>
          <a:prstGeom prst="rect">
            <a:avLst/>
          </a:prstGeom>
        </p:spPr>
      </p:pic>
    </p:spTree>
    <p:extLst>
      <p:ext uri="{BB962C8B-B14F-4D97-AF65-F5344CB8AC3E}">
        <p14:creationId xmlns:p14="http://schemas.microsoft.com/office/powerpoint/2010/main" val="354812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8706" y="1239745"/>
            <a:ext cx="9785383" cy="417944"/>
          </a:xfrm>
        </p:spPr>
        <p:txBody>
          <a:bodyPr>
            <a:normAutofit/>
          </a:bodyPr>
          <a:lstStyle/>
          <a:p>
            <a:r>
              <a:rPr lang="nl-NL" sz="2400" b="0" dirty="0"/>
              <a:t>2.10 Veredeling van hybride rassen</a:t>
            </a:r>
          </a:p>
        </p:txBody>
      </p:sp>
      <p:sp>
        <p:nvSpPr>
          <p:cNvPr id="3" name="Ondertitel 2"/>
          <p:cNvSpPr>
            <a:spLocks noGrp="1"/>
          </p:cNvSpPr>
          <p:nvPr>
            <p:ph type="subTitle" idx="1"/>
          </p:nvPr>
        </p:nvSpPr>
        <p:spPr>
          <a:xfrm>
            <a:off x="818706" y="1239745"/>
            <a:ext cx="9571703" cy="4002045"/>
          </a:xfrm>
        </p:spPr>
        <p:txBody>
          <a:bodyPr>
            <a:normAutofit/>
          </a:bodyPr>
          <a:lstStyle/>
          <a:p>
            <a:pPr algn="l"/>
            <a:endParaRPr lang="nl-NL" dirty="0">
              <a:solidFill>
                <a:schemeClr val="tx1"/>
              </a:solidFill>
            </a:endParaRPr>
          </a:p>
          <a:p>
            <a:pPr algn="ctr"/>
            <a:endParaRPr lang="nl-NL" sz="2000" dirty="0">
              <a:solidFill>
                <a:schemeClr val="tx1"/>
              </a:solidFill>
            </a:endParaRPr>
          </a:p>
          <a:p>
            <a:pPr algn="l"/>
            <a:r>
              <a:rPr lang="nl-NL" dirty="0">
                <a:solidFill>
                  <a:schemeClr val="tx1"/>
                </a:solidFill>
              </a:rPr>
              <a:t>Mannelijke steriliteit en zelfincompatibiliteit</a:t>
            </a:r>
          </a:p>
          <a:p>
            <a:pPr algn="l"/>
            <a:endParaRPr lang="nl-NL" dirty="0">
              <a:solidFill>
                <a:schemeClr val="tx1"/>
              </a:solidFill>
            </a:endParaRPr>
          </a:p>
          <a:p>
            <a:pPr algn="l"/>
            <a:r>
              <a:rPr lang="nl-NL" dirty="0">
                <a:solidFill>
                  <a:schemeClr val="tx1"/>
                </a:solidFill>
              </a:rPr>
              <a:t>Wanneer er veel bestuivingen uitgevoerd moeten worden om zaden te produceren, kan het interessant zijn om gebruik te maken van:</a:t>
            </a:r>
          </a:p>
          <a:p>
            <a:pPr algn="l"/>
            <a:endParaRPr lang="nl-NL" dirty="0">
              <a:solidFill>
                <a:schemeClr val="tx1"/>
              </a:solidFill>
            </a:endParaRPr>
          </a:p>
          <a:p>
            <a:pPr algn="l"/>
            <a:r>
              <a:rPr lang="nl-NL" dirty="0">
                <a:solidFill>
                  <a:schemeClr val="tx1"/>
                </a:solidFill>
              </a:rPr>
              <a:t>- Mechanisch verwijderen mannelijke bloemen (</a:t>
            </a:r>
            <a:r>
              <a:rPr lang="nl-NL" dirty="0" err="1">
                <a:solidFill>
                  <a:schemeClr val="tx1"/>
                </a:solidFill>
              </a:rPr>
              <a:t>bijv</a:t>
            </a:r>
            <a:r>
              <a:rPr lang="nl-NL" dirty="0">
                <a:solidFill>
                  <a:schemeClr val="tx1"/>
                </a:solidFill>
              </a:rPr>
              <a:t> mais)</a:t>
            </a:r>
          </a:p>
          <a:p>
            <a:pPr algn="l"/>
            <a:r>
              <a:rPr lang="nl-NL" dirty="0">
                <a:solidFill>
                  <a:schemeClr val="tx1"/>
                </a:solidFill>
              </a:rPr>
              <a:t>- Mannelijke steriliteit in de moederlijn</a:t>
            </a:r>
          </a:p>
          <a:p>
            <a:pPr algn="l"/>
            <a:r>
              <a:rPr lang="nl-NL" dirty="0">
                <a:solidFill>
                  <a:schemeClr val="tx1"/>
                </a:solidFill>
              </a:rPr>
              <a:t>- Zelfincompatibiliteit, moederplant weigert haar eigen stuifmeel</a:t>
            </a:r>
          </a:p>
          <a:p>
            <a:pPr algn="l"/>
            <a:endParaRPr lang="nl-NL" dirty="0">
              <a:solidFill>
                <a:schemeClr val="tx1"/>
              </a:solidFill>
            </a:endParaRPr>
          </a:p>
          <a:p>
            <a:pPr algn="l"/>
            <a:endParaRPr lang="nl-NL" dirty="0">
              <a:solidFill>
                <a:schemeClr val="tx1"/>
              </a:solidFill>
            </a:endParaRPr>
          </a:p>
          <a:p>
            <a:pPr algn="l"/>
            <a:endParaRPr lang="nl-NL"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1600" dirty="0"/>
          </a:p>
          <a:p>
            <a:pPr algn="ctr"/>
            <a:endParaRPr lang="nl-NL" sz="1600" dirty="0"/>
          </a:p>
          <a:p>
            <a:pPr algn="ctr"/>
            <a:endParaRPr lang="nl-NL" sz="1600" dirty="0"/>
          </a:p>
        </p:txBody>
      </p:sp>
    </p:spTree>
    <p:extLst>
      <p:ext uri="{BB962C8B-B14F-4D97-AF65-F5344CB8AC3E}">
        <p14:creationId xmlns:p14="http://schemas.microsoft.com/office/powerpoint/2010/main" val="203933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8706" y="1239745"/>
            <a:ext cx="9785383" cy="417944"/>
          </a:xfrm>
        </p:spPr>
        <p:txBody>
          <a:bodyPr>
            <a:normAutofit/>
          </a:bodyPr>
          <a:lstStyle/>
          <a:p>
            <a:r>
              <a:rPr lang="nl-NL" sz="2400" b="0" dirty="0"/>
              <a:t>2.10 Veredeling van hybride rassen</a:t>
            </a:r>
          </a:p>
        </p:txBody>
      </p:sp>
      <p:sp>
        <p:nvSpPr>
          <p:cNvPr id="3" name="Ondertitel 2"/>
          <p:cNvSpPr>
            <a:spLocks noGrp="1"/>
          </p:cNvSpPr>
          <p:nvPr>
            <p:ph type="subTitle" idx="1"/>
          </p:nvPr>
        </p:nvSpPr>
        <p:spPr>
          <a:xfrm>
            <a:off x="818706" y="1056652"/>
            <a:ext cx="8908027" cy="4561603"/>
          </a:xfrm>
        </p:spPr>
        <p:txBody>
          <a:bodyPr>
            <a:normAutofit/>
          </a:bodyPr>
          <a:lstStyle/>
          <a:p>
            <a:pPr algn="l"/>
            <a:endParaRPr lang="nl-NL"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l"/>
            <a:r>
              <a:rPr lang="nl-NL" dirty="0">
                <a:solidFill>
                  <a:schemeClr val="tx1"/>
                </a:solidFill>
              </a:rPr>
              <a:t>Op het zaadproductie veld: </a:t>
            </a:r>
          </a:p>
          <a:p>
            <a:pPr marL="342900" indent="-342900" algn="l">
              <a:buFont typeface="Arial" panose="020B0604020202020204" pitchFamily="34" charset="0"/>
              <a:buChar char="•"/>
            </a:pPr>
            <a:r>
              <a:rPr lang="nl-NL" dirty="0">
                <a:solidFill>
                  <a:schemeClr val="tx1"/>
                </a:solidFill>
              </a:rPr>
              <a:t>rijen met de mannelijk steriele of </a:t>
            </a:r>
            <a:r>
              <a:rPr lang="nl-NL" dirty="0" err="1">
                <a:solidFill>
                  <a:schemeClr val="tx1"/>
                </a:solidFill>
              </a:rPr>
              <a:t>zelfincompatibele</a:t>
            </a:r>
            <a:r>
              <a:rPr lang="nl-NL" dirty="0">
                <a:solidFill>
                  <a:schemeClr val="tx1"/>
                </a:solidFill>
              </a:rPr>
              <a:t> moederlijn</a:t>
            </a:r>
          </a:p>
          <a:p>
            <a:pPr marL="342900" indent="-342900" algn="l">
              <a:buFont typeface="Arial" panose="020B0604020202020204" pitchFamily="34" charset="0"/>
              <a:buChar char="•"/>
            </a:pPr>
            <a:r>
              <a:rPr lang="nl-NL" dirty="0">
                <a:solidFill>
                  <a:schemeClr val="tx1"/>
                </a:solidFill>
              </a:rPr>
              <a:t>rijen met de vaderlijn, niet mannelijk steriel </a:t>
            </a:r>
          </a:p>
          <a:p>
            <a:pPr marL="342900" indent="-342900" algn="l">
              <a:buFont typeface="Arial" panose="020B0604020202020204" pitchFamily="34" charset="0"/>
              <a:buChar char="•"/>
            </a:pPr>
            <a:r>
              <a:rPr lang="nl-NL" dirty="0">
                <a:solidFill>
                  <a:schemeClr val="tx1"/>
                </a:solidFill>
              </a:rPr>
              <a:t>zaden op moederplanten zijn allemaal hybride zaden </a:t>
            </a:r>
          </a:p>
          <a:p>
            <a:pPr marL="342900" indent="-342900" algn="l">
              <a:buFont typeface="Arial" panose="020B0604020202020204" pitchFamily="34" charset="0"/>
              <a:buChar char="•"/>
            </a:pPr>
            <a:r>
              <a:rPr lang="nl-NL" dirty="0">
                <a:solidFill>
                  <a:schemeClr val="tx1"/>
                </a:solidFill>
              </a:rPr>
              <a:t>vaderplanten weg na de bestuiving van de moederplanten</a:t>
            </a:r>
            <a:endParaRPr lang="nl-NL" sz="1600" dirty="0"/>
          </a:p>
          <a:p>
            <a:pPr algn="ctr"/>
            <a:endParaRPr lang="nl-NL" sz="1600" dirty="0"/>
          </a:p>
          <a:p>
            <a:pPr algn="ctr"/>
            <a:endParaRPr lang="nl-NL" sz="1600" dirty="0"/>
          </a:p>
        </p:txBody>
      </p:sp>
      <p:pic>
        <p:nvPicPr>
          <p:cNvPr id="4" name="Afbeelding 3">
            <a:extLst>
              <a:ext uri="{FF2B5EF4-FFF2-40B4-BE49-F238E27FC236}">
                <a16:creationId xmlns:a16="http://schemas.microsoft.com/office/drawing/2014/main" id="{FA4E0513-B341-4353-AE86-96A95059AB8B}"/>
              </a:ext>
            </a:extLst>
          </p:cNvPr>
          <p:cNvPicPr>
            <a:picLocks noChangeAspect="1"/>
          </p:cNvPicPr>
          <p:nvPr/>
        </p:nvPicPr>
        <p:blipFill>
          <a:blip r:embed="rId3"/>
          <a:stretch>
            <a:fillRect/>
          </a:stretch>
        </p:blipFill>
        <p:spPr>
          <a:xfrm>
            <a:off x="2861186" y="4170022"/>
            <a:ext cx="5486401" cy="2170708"/>
          </a:xfrm>
          <a:prstGeom prst="rect">
            <a:avLst/>
          </a:prstGeom>
        </p:spPr>
      </p:pic>
    </p:spTree>
    <p:extLst>
      <p:ext uri="{BB962C8B-B14F-4D97-AF65-F5344CB8AC3E}">
        <p14:creationId xmlns:p14="http://schemas.microsoft.com/office/powerpoint/2010/main" val="22157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8706" y="1239745"/>
            <a:ext cx="9785383" cy="417944"/>
          </a:xfrm>
        </p:spPr>
        <p:txBody>
          <a:bodyPr>
            <a:normAutofit/>
          </a:bodyPr>
          <a:lstStyle/>
          <a:p>
            <a:r>
              <a:rPr lang="nl-NL" sz="2400" b="0" dirty="0"/>
              <a:t>2.10 Veredeling van hybride rassen</a:t>
            </a:r>
          </a:p>
        </p:txBody>
      </p:sp>
      <p:sp>
        <p:nvSpPr>
          <p:cNvPr id="3" name="Ondertitel 2"/>
          <p:cNvSpPr>
            <a:spLocks noGrp="1"/>
          </p:cNvSpPr>
          <p:nvPr>
            <p:ph type="subTitle" idx="1"/>
          </p:nvPr>
        </p:nvSpPr>
        <p:spPr>
          <a:xfrm>
            <a:off x="427703" y="1808820"/>
            <a:ext cx="11577484" cy="4002045"/>
          </a:xfrm>
        </p:spPr>
        <p:txBody>
          <a:bodyPr>
            <a:normAutofit/>
          </a:bodyPr>
          <a:lstStyle/>
          <a:p>
            <a:pPr lvl="1" algn="l"/>
            <a:r>
              <a:rPr lang="nl-NL" dirty="0">
                <a:solidFill>
                  <a:schemeClr val="tx1"/>
                </a:solidFill>
              </a:rPr>
              <a:t>Bekijk het filmpje over suikerbieten veredeling van SESVANDERHAVE</a:t>
            </a:r>
          </a:p>
          <a:p>
            <a:pPr algn="l"/>
            <a:endParaRPr lang="nl-NL" sz="2000" dirty="0">
              <a:solidFill>
                <a:schemeClr val="tx1"/>
              </a:solidFill>
            </a:endParaRPr>
          </a:p>
          <a:p>
            <a:pPr algn="ctr"/>
            <a:endParaRPr lang="nl-NL" sz="2000" dirty="0">
              <a:solidFill>
                <a:schemeClr val="tx1"/>
              </a:solidFill>
            </a:endParaRPr>
          </a:p>
          <a:p>
            <a:r>
              <a:rPr lang="nl-NL" sz="2000" dirty="0">
                <a:solidFill>
                  <a:schemeClr val="tx1"/>
                </a:solidFill>
                <a:hlinkClick r:id="rId3"/>
              </a:rPr>
              <a:t>https://youtu.be/tc7D4_aloCE</a:t>
            </a:r>
            <a:endParaRPr lang="nl-NL" sz="2000" dirty="0">
              <a:solidFill>
                <a:schemeClr val="tx1"/>
              </a:solidFill>
            </a:endParaRPr>
          </a:p>
          <a:p>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1600" dirty="0"/>
          </a:p>
          <a:p>
            <a:pPr algn="ctr"/>
            <a:endParaRPr lang="nl-NL" sz="1600" dirty="0"/>
          </a:p>
          <a:p>
            <a:pPr algn="ctr"/>
            <a:endParaRPr lang="nl-NL" sz="1600" dirty="0"/>
          </a:p>
        </p:txBody>
      </p:sp>
      <p:pic>
        <p:nvPicPr>
          <p:cNvPr id="5" name="Afbeelding 4">
            <a:extLst>
              <a:ext uri="{FF2B5EF4-FFF2-40B4-BE49-F238E27FC236}">
                <a16:creationId xmlns:a16="http://schemas.microsoft.com/office/drawing/2014/main" id="{1E5CA511-E42A-44E0-9DB4-C8120C4E6143}"/>
              </a:ext>
            </a:extLst>
          </p:cNvPr>
          <p:cNvPicPr>
            <a:picLocks noChangeAspect="1"/>
          </p:cNvPicPr>
          <p:nvPr/>
        </p:nvPicPr>
        <p:blipFill>
          <a:blip r:embed="rId4"/>
          <a:stretch>
            <a:fillRect/>
          </a:stretch>
        </p:blipFill>
        <p:spPr>
          <a:xfrm>
            <a:off x="4026617" y="3429000"/>
            <a:ext cx="4586441" cy="2937934"/>
          </a:xfrm>
          <a:prstGeom prst="rect">
            <a:avLst/>
          </a:prstGeom>
        </p:spPr>
      </p:pic>
    </p:spTree>
    <p:extLst>
      <p:ext uri="{BB962C8B-B14F-4D97-AF65-F5344CB8AC3E}">
        <p14:creationId xmlns:p14="http://schemas.microsoft.com/office/powerpoint/2010/main" val="2453820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804602CE-1366-4CD5-A24B-D9A1F80D14D0}"/>
              </a:ext>
            </a:extLst>
          </p:cNvPr>
          <p:cNvSpPr txBox="1"/>
          <p:nvPr/>
        </p:nvSpPr>
        <p:spPr>
          <a:xfrm>
            <a:off x="581891" y="471055"/>
            <a:ext cx="9282545" cy="369332"/>
          </a:xfrm>
          <a:prstGeom prst="rect">
            <a:avLst/>
          </a:prstGeom>
          <a:noFill/>
        </p:spPr>
        <p:txBody>
          <a:bodyPr wrap="square" rtlCol="0">
            <a:spAutoFit/>
          </a:bodyPr>
          <a:lstStyle/>
          <a:p>
            <a:r>
              <a:rPr lang="nl-NL" dirty="0">
                <a:solidFill>
                  <a:schemeClr val="accent5">
                    <a:lumMod val="75000"/>
                  </a:schemeClr>
                </a:solidFill>
              </a:rPr>
              <a:t>VERDIEPING PLANTKUNDE</a:t>
            </a:r>
          </a:p>
        </p:txBody>
      </p:sp>
      <p:sp>
        <p:nvSpPr>
          <p:cNvPr id="7" name="Tekstvak 6">
            <a:extLst>
              <a:ext uri="{FF2B5EF4-FFF2-40B4-BE49-F238E27FC236}">
                <a16:creationId xmlns:a16="http://schemas.microsoft.com/office/drawing/2014/main" id="{62AC4B9C-9E90-4736-B8FD-44800C79CB11}"/>
              </a:ext>
            </a:extLst>
          </p:cNvPr>
          <p:cNvSpPr txBox="1"/>
          <p:nvPr/>
        </p:nvSpPr>
        <p:spPr>
          <a:xfrm>
            <a:off x="678873" y="1233055"/>
            <a:ext cx="10804290" cy="4524315"/>
          </a:xfrm>
          <a:prstGeom prst="rect">
            <a:avLst/>
          </a:prstGeom>
          <a:noFill/>
        </p:spPr>
        <p:txBody>
          <a:bodyPr wrap="square" rtlCol="0">
            <a:spAutoFit/>
          </a:bodyPr>
          <a:lstStyle/>
          <a:p>
            <a:r>
              <a:rPr lang="nl-NL" sz="2400" dirty="0"/>
              <a:t>Blok 3 Les 2 Veredeling en selectie en Plantinhoudsstoffen</a:t>
            </a:r>
          </a:p>
          <a:p>
            <a:endParaRPr lang="nl-NL" sz="2400" dirty="0"/>
          </a:p>
          <a:p>
            <a:r>
              <a:rPr lang="nl-NL" sz="2400" dirty="0"/>
              <a:t>Selectiemethodes:</a:t>
            </a:r>
          </a:p>
          <a:p>
            <a:r>
              <a:rPr lang="nl-NL" sz="2400" dirty="0"/>
              <a:t>1: Bepaal het doel</a:t>
            </a:r>
          </a:p>
          <a:p>
            <a:r>
              <a:rPr lang="nl-NL" sz="2400" i="1" dirty="0"/>
              <a:t>Selecteert men op ziekteresistentie, dan zal de keuze niet op de meest productieve planten vallen, maar op de meest gezonde planten</a:t>
            </a:r>
            <a:r>
              <a:rPr lang="nl-NL" sz="2400" dirty="0"/>
              <a:t>. </a:t>
            </a:r>
          </a:p>
          <a:p>
            <a:endParaRPr lang="nl-NL" sz="2400" dirty="0"/>
          </a:p>
          <a:p>
            <a:r>
              <a:rPr lang="nl-NL" sz="2400" dirty="0"/>
              <a:t>2: Fenotype of Genotype</a:t>
            </a:r>
          </a:p>
          <a:p>
            <a:r>
              <a:rPr lang="nl-NL" sz="2400" dirty="0"/>
              <a:t>Fenotype</a:t>
            </a:r>
          </a:p>
          <a:p>
            <a:r>
              <a:rPr lang="nl-NL" sz="2400" i="1" dirty="0"/>
              <a:t>Als we planten selecteren op fenotype, dan letten we op hun uiterlijk.</a:t>
            </a:r>
          </a:p>
          <a:p>
            <a:r>
              <a:rPr lang="nl-NL" sz="2400" dirty="0"/>
              <a:t>Genotype</a:t>
            </a:r>
          </a:p>
          <a:p>
            <a:r>
              <a:rPr lang="nl-NL" sz="2400" i="1" dirty="0"/>
              <a:t>Bij het selecteren op genotype, dan letten we op de erfelijke eigenschappen</a:t>
            </a:r>
            <a:r>
              <a:rPr lang="nl-NL" sz="2400" dirty="0"/>
              <a:t>.</a:t>
            </a:r>
          </a:p>
        </p:txBody>
      </p:sp>
    </p:spTree>
    <p:extLst>
      <p:ext uri="{BB962C8B-B14F-4D97-AF65-F5344CB8AC3E}">
        <p14:creationId xmlns:p14="http://schemas.microsoft.com/office/powerpoint/2010/main" val="103320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804602CE-1366-4CD5-A24B-D9A1F80D14D0}"/>
              </a:ext>
            </a:extLst>
          </p:cNvPr>
          <p:cNvSpPr txBox="1"/>
          <p:nvPr/>
        </p:nvSpPr>
        <p:spPr>
          <a:xfrm>
            <a:off x="581891" y="471055"/>
            <a:ext cx="9282545" cy="369332"/>
          </a:xfrm>
          <a:prstGeom prst="rect">
            <a:avLst/>
          </a:prstGeom>
          <a:noFill/>
        </p:spPr>
        <p:txBody>
          <a:bodyPr wrap="square" rtlCol="0">
            <a:spAutoFit/>
          </a:bodyPr>
          <a:lstStyle/>
          <a:p>
            <a:r>
              <a:rPr lang="nl-NL">
                <a:solidFill>
                  <a:schemeClr val="accent5">
                    <a:lumMod val="75000"/>
                  </a:schemeClr>
                </a:solidFill>
              </a:rPr>
              <a:t>VERDIEPING PLANTKUNDE</a:t>
            </a:r>
            <a:endParaRPr lang="nl-NL" dirty="0">
              <a:solidFill>
                <a:schemeClr val="accent5">
                  <a:lumMod val="75000"/>
                </a:schemeClr>
              </a:solidFill>
            </a:endParaRPr>
          </a:p>
        </p:txBody>
      </p:sp>
      <p:sp>
        <p:nvSpPr>
          <p:cNvPr id="7" name="Tekstvak 6">
            <a:extLst>
              <a:ext uri="{FF2B5EF4-FFF2-40B4-BE49-F238E27FC236}">
                <a16:creationId xmlns:a16="http://schemas.microsoft.com/office/drawing/2014/main" id="{62AC4B9C-9E90-4736-B8FD-44800C79CB11}"/>
              </a:ext>
            </a:extLst>
          </p:cNvPr>
          <p:cNvSpPr txBox="1"/>
          <p:nvPr/>
        </p:nvSpPr>
        <p:spPr>
          <a:xfrm>
            <a:off x="678873" y="1233055"/>
            <a:ext cx="10804290" cy="1569660"/>
          </a:xfrm>
          <a:prstGeom prst="rect">
            <a:avLst/>
          </a:prstGeom>
          <a:noFill/>
        </p:spPr>
        <p:txBody>
          <a:bodyPr wrap="square" rtlCol="0">
            <a:spAutoFit/>
          </a:bodyPr>
          <a:lstStyle/>
          <a:p>
            <a:r>
              <a:rPr lang="nl-NL" sz="2400" dirty="0"/>
              <a:t>Blok 3 Les 2 Veredeling en selectie en Plantinhoudsstoffen</a:t>
            </a:r>
          </a:p>
          <a:p>
            <a:endParaRPr lang="nl-NL" sz="2400" dirty="0"/>
          </a:p>
          <a:p>
            <a:pPr marL="342900" indent="-342900">
              <a:buFont typeface="Wingdings" panose="05000000000000000000" pitchFamily="2" charset="2"/>
              <a:buChar char="Ø"/>
            </a:pPr>
            <a:endParaRPr lang="nl-NL" sz="2400" dirty="0"/>
          </a:p>
          <a:p>
            <a:pPr marL="342900" indent="-342900">
              <a:buFont typeface="Arial" panose="020B0604020202020204" pitchFamily="34" charset="0"/>
              <a:buChar char="•"/>
            </a:pPr>
            <a:endParaRPr lang="nl-NL" sz="2400" dirty="0"/>
          </a:p>
        </p:txBody>
      </p:sp>
      <p:sp>
        <p:nvSpPr>
          <p:cNvPr id="3" name="Tekstvak 2">
            <a:extLst>
              <a:ext uri="{FF2B5EF4-FFF2-40B4-BE49-F238E27FC236}">
                <a16:creationId xmlns:a16="http://schemas.microsoft.com/office/drawing/2014/main" id="{8231BD46-07DD-7188-4814-BE7F9B62E785}"/>
              </a:ext>
            </a:extLst>
          </p:cNvPr>
          <p:cNvSpPr txBox="1"/>
          <p:nvPr/>
        </p:nvSpPr>
        <p:spPr>
          <a:xfrm>
            <a:off x="678872" y="1720839"/>
            <a:ext cx="9185563" cy="4524315"/>
          </a:xfrm>
          <a:prstGeom prst="rect">
            <a:avLst/>
          </a:prstGeom>
          <a:noFill/>
        </p:spPr>
        <p:txBody>
          <a:bodyPr wrap="square">
            <a:spAutoFit/>
          </a:bodyPr>
          <a:lstStyle/>
          <a:p>
            <a:r>
              <a:rPr lang="nl-NL" sz="2400" dirty="0"/>
              <a:t>Genotype           = de erfelijke informatie in het DNA</a:t>
            </a:r>
          </a:p>
          <a:p>
            <a:endParaRPr lang="nl-NL" sz="2400" dirty="0"/>
          </a:p>
          <a:p>
            <a:r>
              <a:rPr lang="nl-NL" sz="2400" dirty="0"/>
              <a:t>Genotype + milieufactoren = fenotype</a:t>
            </a:r>
          </a:p>
          <a:p>
            <a:endParaRPr lang="nl-NL" sz="2400" dirty="0"/>
          </a:p>
          <a:p>
            <a:r>
              <a:rPr lang="nl-NL" sz="2400" dirty="0"/>
              <a:t>Erfelijke informatie ligt in de celkern in de chromosomen. Chromosomen bestaan weer uit DNA.</a:t>
            </a:r>
          </a:p>
          <a:p>
            <a:r>
              <a:rPr lang="nl-NL" sz="2400" dirty="0"/>
              <a:t>Chromosomen worden zichtbaar als cel gaat delen</a:t>
            </a:r>
          </a:p>
          <a:p>
            <a:r>
              <a:rPr lang="nl-NL" sz="2400" dirty="0"/>
              <a:t>Het aantal chromosomen verschilt per organisme. Zo bevat de celkern van een zonnebloem 17 paar chromosomen en die van een tomaat 12. </a:t>
            </a:r>
          </a:p>
          <a:p>
            <a:r>
              <a:rPr lang="nl-NL" sz="2400" dirty="0"/>
              <a:t>Van elk paar is één chromosoom afkomstig van de vader en één van de moeder.</a:t>
            </a:r>
          </a:p>
        </p:txBody>
      </p:sp>
      <p:sp>
        <p:nvSpPr>
          <p:cNvPr id="4" name="Tekstvak 3">
            <a:extLst>
              <a:ext uri="{FF2B5EF4-FFF2-40B4-BE49-F238E27FC236}">
                <a16:creationId xmlns:a16="http://schemas.microsoft.com/office/drawing/2014/main" id="{ECD75A99-9B74-CB4B-9CB6-B15C09242F12}"/>
              </a:ext>
            </a:extLst>
          </p:cNvPr>
          <p:cNvSpPr txBox="1"/>
          <p:nvPr/>
        </p:nvSpPr>
        <p:spPr>
          <a:xfrm>
            <a:off x="9554817" y="471055"/>
            <a:ext cx="2358887" cy="646331"/>
          </a:xfrm>
          <a:prstGeom prst="rect">
            <a:avLst/>
          </a:prstGeom>
          <a:noFill/>
          <a:ln>
            <a:solidFill>
              <a:srgbClr val="FF0000"/>
            </a:solidFill>
          </a:ln>
        </p:spPr>
        <p:txBody>
          <a:bodyPr wrap="square" rtlCol="0">
            <a:spAutoFit/>
          </a:bodyPr>
          <a:lstStyle/>
          <a:p>
            <a:r>
              <a:rPr lang="nl-NL" dirty="0">
                <a:solidFill>
                  <a:srgbClr val="FF0000"/>
                </a:solidFill>
              </a:rPr>
              <a:t>LET OP NIET IN DE READER</a:t>
            </a:r>
          </a:p>
        </p:txBody>
      </p:sp>
    </p:spTree>
    <p:extLst>
      <p:ext uri="{BB962C8B-B14F-4D97-AF65-F5344CB8AC3E}">
        <p14:creationId xmlns:p14="http://schemas.microsoft.com/office/powerpoint/2010/main" val="416298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0B81A1A-4AF6-417C-B731-6B82502896DD}"/>
              </a:ext>
            </a:extLst>
          </p:cNvPr>
          <p:cNvPicPr>
            <a:picLocks noChangeAspect="1"/>
          </p:cNvPicPr>
          <p:nvPr/>
        </p:nvPicPr>
        <p:blipFill>
          <a:blip r:embed="rId2"/>
          <a:stretch>
            <a:fillRect/>
          </a:stretch>
        </p:blipFill>
        <p:spPr>
          <a:xfrm>
            <a:off x="9496890" y="4070555"/>
            <a:ext cx="2414354" cy="2592908"/>
          </a:xfrm>
          <a:prstGeom prst="rect">
            <a:avLst/>
          </a:prstGeom>
        </p:spPr>
      </p:pic>
      <p:sp>
        <p:nvSpPr>
          <p:cNvPr id="6" name="Tijdelijke aanduiding voor inhoud 5">
            <a:extLst>
              <a:ext uri="{FF2B5EF4-FFF2-40B4-BE49-F238E27FC236}">
                <a16:creationId xmlns:a16="http://schemas.microsoft.com/office/drawing/2014/main" id="{6E19CDB8-2BC7-40DF-ADE2-BB851071AEE7}"/>
              </a:ext>
            </a:extLst>
          </p:cNvPr>
          <p:cNvSpPr>
            <a:spLocks noGrp="1"/>
          </p:cNvSpPr>
          <p:nvPr>
            <p:ph idx="1"/>
          </p:nvPr>
        </p:nvSpPr>
        <p:spPr>
          <a:xfrm>
            <a:off x="739402" y="1399105"/>
            <a:ext cx="8893375" cy="4351338"/>
          </a:xfrm>
        </p:spPr>
        <p:txBody>
          <a:bodyPr>
            <a:noAutofit/>
          </a:bodyPr>
          <a:lstStyle/>
          <a:p>
            <a:pPr marL="0" indent="0">
              <a:buNone/>
            </a:pPr>
            <a:endParaRPr lang="nl-NL" sz="2400" dirty="0"/>
          </a:p>
          <a:p>
            <a:pPr marL="0" indent="0">
              <a:buNone/>
            </a:pPr>
            <a:endParaRPr lang="nl-NL" sz="2400" dirty="0"/>
          </a:p>
        </p:txBody>
      </p:sp>
      <p:sp>
        <p:nvSpPr>
          <p:cNvPr id="3" name="Rechthoek 2">
            <a:extLst>
              <a:ext uri="{FF2B5EF4-FFF2-40B4-BE49-F238E27FC236}">
                <a16:creationId xmlns:a16="http://schemas.microsoft.com/office/drawing/2014/main" id="{A84F3615-08B1-4365-89B4-965C43202047}"/>
              </a:ext>
            </a:extLst>
          </p:cNvPr>
          <p:cNvSpPr/>
          <p:nvPr/>
        </p:nvSpPr>
        <p:spPr>
          <a:xfrm>
            <a:off x="580179" y="1656000"/>
            <a:ext cx="8040757" cy="5262979"/>
          </a:xfrm>
          <a:prstGeom prst="rect">
            <a:avLst/>
          </a:prstGeom>
        </p:spPr>
        <p:txBody>
          <a:bodyPr wrap="square">
            <a:spAutoFit/>
          </a:bodyPr>
          <a:lstStyle/>
          <a:p>
            <a:r>
              <a:rPr lang="nl-NL" sz="2400" dirty="0"/>
              <a:t>Genen zijn stukken van de chromosomen die coderen voor de verschillende eigenschappen van de plant. Een afzonderlijk gen van een genenpaar wordt een allel genoemd.</a:t>
            </a:r>
          </a:p>
          <a:p>
            <a:r>
              <a:rPr lang="nl-NL" sz="2400" dirty="0"/>
              <a:t>Gen       = deel van een chromosoom met de info voor 1 erfelijke eigenschap</a:t>
            </a:r>
          </a:p>
          <a:p>
            <a:endParaRPr lang="nl-NL" sz="2400" dirty="0"/>
          </a:p>
          <a:p>
            <a:r>
              <a:rPr lang="nl-NL" sz="2400" dirty="0"/>
              <a:t>Een chromosoom bevat meerdere genen</a:t>
            </a:r>
          </a:p>
          <a:p>
            <a:endParaRPr lang="nl-NL" sz="2400" dirty="0"/>
          </a:p>
          <a:p>
            <a:r>
              <a:rPr lang="nl-NL" sz="2400" dirty="0"/>
              <a:t>Genen kunnen aan of uit staan in een cel</a:t>
            </a:r>
          </a:p>
          <a:p>
            <a:endParaRPr lang="nl-NL" sz="2400" dirty="0"/>
          </a:p>
          <a:p>
            <a:r>
              <a:rPr lang="nl-NL" sz="2400" dirty="0"/>
              <a:t>Genen en chromosomen zijn opgebouwd uit de stof DNA</a:t>
            </a:r>
          </a:p>
          <a:p>
            <a:endParaRPr lang="nl-NL" sz="2400" dirty="0"/>
          </a:p>
          <a:p>
            <a:endParaRPr lang="nl-NL" sz="2400" dirty="0"/>
          </a:p>
        </p:txBody>
      </p:sp>
      <p:sp>
        <p:nvSpPr>
          <p:cNvPr id="8" name="Titel 7">
            <a:extLst>
              <a:ext uri="{FF2B5EF4-FFF2-40B4-BE49-F238E27FC236}">
                <a16:creationId xmlns:a16="http://schemas.microsoft.com/office/drawing/2014/main" id="{E7273F4B-1FAC-4384-90EA-570EB9CDB360}"/>
              </a:ext>
            </a:extLst>
          </p:cNvPr>
          <p:cNvSpPr>
            <a:spLocks noGrp="1"/>
          </p:cNvSpPr>
          <p:nvPr>
            <p:ph type="title"/>
          </p:nvPr>
        </p:nvSpPr>
        <p:spPr/>
        <p:txBody>
          <a:bodyPr>
            <a:normAutofit fontScale="90000"/>
          </a:bodyPr>
          <a:lstStyle/>
          <a:p>
            <a:br>
              <a:rPr lang="nl-NL" sz="2400" b="0" dirty="0"/>
            </a:br>
            <a:br>
              <a:rPr lang="nl-NL" sz="2400" b="0" dirty="0"/>
            </a:br>
            <a:r>
              <a:rPr lang="nl-NL" sz="2700" b="0" dirty="0"/>
              <a:t>Blok 3 Les 2 Veredeling en selectie en Plantinhoudsstoffen</a:t>
            </a:r>
            <a:br>
              <a:rPr lang="nl-NL" sz="4400" dirty="0"/>
            </a:br>
            <a:endParaRPr lang="nl-NL" dirty="0"/>
          </a:p>
        </p:txBody>
      </p:sp>
      <p:sp>
        <p:nvSpPr>
          <p:cNvPr id="2" name="Tekstvak 1">
            <a:extLst>
              <a:ext uri="{FF2B5EF4-FFF2-40B4-BE49-F238E27FC236}">
                <a16:creationId xmlns:a16="http://schemas.microsoft.com/office/drawing/2014/main" id="{FA8DF66A-0DD3-18B7-31C3-DB87DE5F1403}"/>
              </a:ext>
            </a:extLst>
          </p:cNvPr>
          <p:cNvSpPr txBox="1"/>
          <p:nvPr/>
        </p:nvSpPr>
        <p:spPr>
          <a:xfrm>
            <a:off x="581891" y="471055"/>
            <a:ext cx="9282545" cy="369332"/>
          </a:xfrm>
          <a:prstGeom prst="rect">
            <a:avLst/>
          </a:prstGeom>
          <a:noFill/>
        </p:spPr>
        <p:txBody>
          <a:bodyPr wrap="square" rtlCol="0">
            <a:spAutoFit/>
          </a:bodyPr>
          <a:lstStyle/>
          <a:p>
            <a:r>
              <a:rPr lang="nl-NL" dirty="0">
                <a:solidFill>
                  <a:schemeClr val="accent5">
                    <a:lumMod val="75000"/>
                  </a:schemeClr>
                </a:solidFill>
              </a:rPr>
              <a:t>VERDIEPING PLANTKUNDE</a:t>
            </a:r>
          </a:p>
        </p:txBody>
      </p:sp>
      <p:sp>
        <p:nvSpPr>
          <p:cNvPr id="9" name="Tekstvak 8">
            <a:extLst>
              <a:ext uri="{FF2B5EF4-FFF2-40B4-BE49-F238E27FC236}">
                <a16:creationId xmlns:a16="http://schemas.microsoft.com/office/drawing/2014/main" id="{8FA3DAC3-8624-FE51-93A9-B06A03D68067}"/>
              </a:ext>
            </a:extLst>
          </p:cNvPr>
          <p:cNvSpPr txBox="1"/>
          <p:nvPr/>
        </p:nvSpPr>
        <p:spPr>
          <a:xfrm>
            <a:off x="9554817" y="471055"/>
            <a:ext cx="2358887" cy="646331"/>
          </a:xfrm>
          <a:prstGeom prst="rect">
            <a:avLst/>
          </a:prstGeom>
          <a:noFill/>
          <a:ln>
            <a:solidFill>
              <a:srgbClr val="FF0000"/>
            </a:solidFill>
          </a:ln>
        </p:spPr>
        <p:txBody>
          <a:bodyPr wrap="square" rtlCol="0">
            <a:spAutoFit/>
          </a:bodyPr>
          <a:lstStyle/>
          <a:p>
            <a:r>
              <a:rPr lang="nl-NL" dirty="0">
                <a:solidFill>
                  <a:srgbClr val="FF0000"/>
                </a:solidFill>
              </a:rPr>
              <a:t>LET OP NIET IN DE READER</a:t>
            </a:r>
          </a:p>
        </p:txBody>
      </p:sp>
    </p:spTree>
    <p:extLst>
      <p:ext uri="{BB962C8B-B14F-4D97-AF65-F5344CB8AC3E}">
        <p14:creationId xmlns:p14="http://schemas.microsoft.com/office/powerpoint/2010/main" val="339213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0B81A1A-4AF6-417C-B731-6B82502896DD}"/>
              </a:ext>
            </a:extLst>
          </p:cNvPr>
          <p:cNvPicPr>
            <a:picLocks noChangeAspect="1"/>
          </p:cNvPicPr>
          <p:nvPr/>
        </p:nvPicPr>
        <p:blipFill>
          <a:blip r:embed="rId2"/>
          <a:stretch>
            <a:fillRect/>
          </a:stretch>
        </p:blipFill>
        <p:spPr>
          <a:xfrm>
            <a:off x="2303653" y="1399104"/>
            <a:ext cx="4786260" cy="5140229"/>
          </a:xfrm>
          <a:prstGeom prst="rect">
            <a:avLst/>
          </a:prstGeom>
        </p:spPr>
      </p:pic>
      <p:sp>
        <p:nvSpPr>
          <p:cNvPr id="6" name="Tijdelijke aanduiding voor inhoud 5">
            <a:extLst>
              <a:ext uri="{FF2B5EF4-FFF2-40B4-BE49-F238E27FC236}">
                <a16:creationId xmlns:a16="http://schemas.microsoft.com/office/drawing/2014/main" id="{6E19CDB8-2BC7-40DF-ADE2-BB851071AEE7}"/>
              </a:ext>
            </a:extLst>
          </p:cNvPr>
          <p:cNvSpPr>
            <a:spLocks noGrp="1"/>
          </p:cNvSpPr>
          <p:nvPr>
            <p:ph idx="1"/>
          </p:nvPr>
        </p:nvSpPr>
        <p:spPr>
          <a:xfrm>
            <a:off x="739402" y="1399105"/>
            <a:ext cx="8893375" cy="4351338"/>
          </a:xfrm>
        </p:spPr>
        <p:txBody>
          <a:bodyPr>
            <a:noAutofit/>
          </a:bodyPr>
          <a:lstStyle/>
          <a:p>
            <a:pPr marL="0" indent="0">
              <a:buNone/>
            </a:pPr>
            <a:endParaRPr lang="nl-NL" sz="2400" dirty="0"/>
          </a:p>
          <a:p>
            <a:pPr marL="0" indent="0">
              <a:buNone/>
            </a:pPr>
            <a:endParaRPr lang="nl-NL" sz="2400" dirty="0"/>
          </a:p>
        </p:txBody>
      </p:sp>
      <p:sp>
        <p:nvSpPr>
          <p:cNvPr id="3" name="Rechthoek 2">
            <a:extLst>
              <a:ext uri="{FF2B5EF4-FFF2-40B4-BE49-F238E27FC236}">
                <a16:creationId xmlns:a16="http://schemas.microsoft.com/office/drawing/2014/main" id="{A84F3615-08B1-4365-89B4-965C43202047}"/>
              </a:ext>
            </a:extLst>
          </p:cNvPr>
          <p:cNvSpPr/>
          <p:nvPr/>
        </p:nvSpPr>
        <p:spPr>
          <a:xfrm>
            <a:off x="838199" y="1523354"/>
            <a:ext cx="8040757" cy="830997"/>
          </a:xfrm>
          <a:prstGeom prst="rect">
            <a:avLst/>
          </a:prstGeom>
        </p:spPr>
        <p:txBody>
          <a:bodyPr wrap="square">
            <a:spAutoFit/>
          </a:bodyPr>
          <a:lstStyle/>
          <a:p>
            <a:endParaRPr lang="nl-NL" sz="2400" dirty="0"/>
          </a:p>
          <a:p>
            <a:endParaRPr lang="nl-NL" sz="2400" dirty="0"/>
          </a:p>
        </p:txBody>
      </p:sp>
      <p:pic>
        <p:nvPicPr>
          <p:cNvPr id="10" name="Afbeelding 9">
            <a:extLst>
              <a:ext uri="{FF2B5EF4-FFF2-40B4-BE49-F238E27FC236}">
                <a16:creationId xmlns:a16="http://schemas.microsoft.com/office/drawing/2014/main" id="{DDBB93C0-9CA3-E466-66BE-959E9F3DC0C1}"/>
              </a:ext>
            </a:extLst>
          </p:cNvPr>
          <p:cNvPicPr>
            <a:picLocks noChangeAspect="1"/>
          </p:cNvPicPr>
          <p:nvPr/>
        </p:nvPicPr>
        <p:blipFill>
          <a:blip r:embed="rId3"/>
          <a:stretch>
            <a:fillRect/>
          </a:stretch>
        </p:blipFill>
        <p:spPr>
          <a:xfrm>
            <a:off x="1029734" y="618479"/>
            <a:ext cx="7948019" cy="1115306"/>
          </a:xfrm>
          <a:prstGeom prst="rect">
            <a:avLst/>
          </a:prstGeom>
        </p:spPr>
      </p:pic>
      <p:sp>
        <p:nvSpPr>
          <p:cNvPr id="11" name="Tekstvak 10">
            <a:extLst>
              <a:ext uri="{FF2B5EF4-FFF2-40B4-BE49-F238E27FC236}">
                <a16:creationId xmlns:a16="http://schemas.microsoft.com/office/drawing/2014/main" id="{4A173997-B2DA-A5B8-BF16-0B12AA44DE9F}"/>
              </a:ext>
            </a:extLst>
          </p:cNvPr>
          <p:cNvSpPr txBox="1"/>
          <p:nvPr/>
        </p:nvSpPr>
        <p:spPr>
          <a:xfrm>
            <a:off x="9554817" y="471055"/>
            <a:ext cx="2358887" cy="646331"/>
          </a:xfrm>
          <a:prstGeom prst="rect">
            <a:avLst/>
          </a:prstGeom>
          <a:noFill/>
          <a:ln>
            <a:solidFill>
              <a:srgbClr val="FF0000"/>
            </a:solidFill>
          </a:ln>
        </p:spPr>
        <p:txBody>
          <a:bodyPr wrap="square" rtlCol="0">
            <a:spAutoFit/>
          </a:bodyPr>
          <a:lstStyle/>
          <a:p>
            <a:r>
              <a:rPr lang="nl-NL" dirty="0">
                <a:solidFill>
                  <a:srgbClr val="FF0000"/>
                </a:solidFill>
              </a:rPr>
              <a:t>LET OP NIET IN DE READER</a:t>
            </a:r>
          </a:p>
        </p:txBody>
      </p:sp>
    </p:spTree>
    <p:extLst>
      <p:ext uri="{BB962C8B-B14F-4D97-AF65-F5344CB8AC3E}">
        <p14:creationId xmlns:p14="http://schemas.microsoft.com/office/powerpoint/2010/main" val="3996474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6E19CDB8-2BC7-40DF-ADE2-BB851071AEE7}"/>
              </a:ext>
            </a:extLst>
          </p:cNvPr>
          <p:cNvSpPr>
            <a:spLocks noGrp="1"/>
          </p:cNvSpPr>
          <p:nvPr>
            <p:ph idx="1"/>
          </p:nvPr>
        </p:nvSpPr>
        <p:spPr>
          <a:xfrm>
            <a:off x="898625" y="2222210"/>
            <a:ext cx="8893375" cy="4351338"/>
          </a:xfrm>
        </p:spPr>
        <p:txBody>
          <a:bodyPr>
            <a:noAutofit/>
          </a:bodyPr>
          <a:lstStyle/>
          <a:p>
            <a:pPr marL="0" indent="0">
              <a:buNone/>
            </a:pPr>
            <a:r>
              <a:rPr lang="nl-NL" sz="2400" dirty="0"/>
              <a:t>Mendels experimenten</a:t>
            </a:r>
          </a:p>
          <a:p>
            <a:pPr marL="0" indent="0">
              <a:buNone/>
            </a:pPr>
            <a:r>
              <a:rPr lang="nl-NL" sz="2400" dirty="0"/>
              <a:t>Bij het kruisen van de erwtenplanten lette Mendel op de verschillende kenmerken van deze planten en bekeek elk kenmerk afzonderlijk. </a:t>
            </a:r>
          </a:p>
          <a:p>
            <a:pPr marL="0" indent="0">
              <a:buNone/>
            </a:pPr>
            <a:r>
              <a:rPr lang="nl-NL" sz="2400" dirty="0"/>
              <a:t>Normaal gesproken bestuiven erwtenplanten zichzelf en elkaar via bestuiving door de lucht, maar Mendel schermde de planten zodanig af, dat hij zelf de bestuiving kon regelen (door het stuifmeel van de ene gewenste plant aan te brengen op de andere plant waarin hij geïnteresseerd was). Hierdoor had hij volledige controle over zijn experiment.</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a:stretch>
            <a:fillRect/>
          </a:stretch>
        </p:blipFill>
        <p:spPr>
          <a:xfrm>
            <a:off x="9731575" y="2956753"/>
            <a:ext cx="2302589" cy="833369"/>
          </a:xfrm>
          <a:prstGeom prst="rect">
            <a:avLst/>
          </a:prstGeom>
        </p:spPr>
      </p:pic>
      <p:sp>
        <p:nvSpPr>
          <p:cNvPr id="5" name="Titel 4">
            <a:extLst>
              <a:ext uri="{FF2B5EF4-FFF2-40B4-BE49-F238E27FC236}">
                <a16:creationId xmlns:a16="http://schemas.microsoft.com/office/drawing/2014/main" id="{2C8C1E8C-93E2-47E1-ABB7-A5626E861D37}"/>
              </a:ext>
            </a:extLst>
          </p:cNvPr>
          <p:cNvSpPr>
            <a:spLocks noGrp="1"/>
          </p:cNvSpPr>
          <p:nvPr>
            <p:ph type="title"/>
          </p:nvPr>
        </p:nvSpPr>
        <p:spPr/>
        <p:txBody>
          <a:bodyPr/>
          <a:lstStyle/>
          <a:p>
            <a:br>
              <a:rPr lang="nl-NL" sz="2400" b="0" dirty="0"/>
            </a:br>
            <a:endParaRPr lang="nl-NL" dirty="0"/>
          </a:p>
        </p:txBody>
      </p:sp>
      <p:pic>
        <p:nvPicPr>
          <p:cNvPr id="8" name="Afbeelding 7">
            <a:extLst>
              <a:ext uri="{FF2B5EF4-FFF2-40B4-BE49-F238E27FC236}">
                <a16:creationId xmlns:a16="http://schemas.microsoft.com/office/drawing/2014/main" id="{D8AE83CB-BE46-48F2-A1CF-3EF46299E630}"/>
              </a:ext>
            </a:extLst>
          </p:cNvPr>
          <p:cNvPicPr>
            <a:picLocks noChangeAspect="1"/>
          </p:cNvPicPr>
          <p:nvPr/>
        </p:nvPicPr>
        <p:blipFill>
          <a:blip r:embed="rId3"/>
          <a:stretch>
            <a:fillRect/>
          </a:stretch>
        </p:blipFill>
        <p:spPr>
          <a:xfrm>
            <a:off x="9685218" y="3933054"/>
            <a:ext cx="2348946" cy="2348946"/>
          </a:xfrm>
          <a:prstGeom prst="rect">
            <a:avLst/>
          </a:prstGeom>
        </p:spPr>
      </p:pic>
      <p:pic>
        <p:nvPicPr>
          <p:cNvPr id="2" name="Afbeelding 1">
            <a:extLst>
              <a:ext uri="{FF2B5EF4-FFF2-40B4-BE49-F238E27FC236}">
                <a16:creationId xmlns:a16="http://schemas.microsoft.com/office/drawing/2014/main" id="{A87F5CA5-EE3A-34C9-B908-2390EF40F0A6}"/>
              </a:ext>
            </a:extLst>
          </p:cNvPr>
          <p:cNvPicPr>
            <a:picLocks noChangeAspect="1"/>
          </p:cNvPicPr>
          <p:nvPr/>
        </p:nvPicPr>
        <p:blipFill>
          <a:blip r:embed="rId4"/>
          <a:stretch>
            <a:fillRect/>
          </a:stretch>
        </p:blipFill>
        <p:spPr>
          <a:xfrm>
            <a:off x="756000" y="540335"/>
            <a:ext cx="7949873" cy="1115665"/>
          </a:xfrm>
          <a:prstGeom prst="rect">
            <a:avLst/>
          </a:prstGeom>
        </p:spPr>
      </p:pic>
      <p:sp>
        <p:nvSpPr>
          <p:cNvPr id="4" name="Tekstvak 3">
            <a:extLst>
              <a:ext uri="{FF2B5EF4-FFF2-40B4-BE49-F238E27FC236}">
                <a16:creationId xmlns:a16="http://schemas.microsoft.com/office/drawing/2014/main" id="{41C39B3F-986F-9968-DA6A-C525C6C273BD}"/>
              </a:ext>
            </a:extLst>
          </p:cNvPr>
          <p:cNvSpPr txBox="1"/>
          <p:nvPr/>
        </p:nvSpPr>
        <p:spPr>
          <a:xfrm>
            <a:off x="9554817" y="471055"/>
            <a:ext cx="2358887" cy="646331"/>
          </a:xfrm>
          <a:prstGeom prst="rect">
            <a:avLst/>
          </a:prstGeom>
          <a:noFill/>
          <a:ln>
            <a:solidFill>
              <a:srgbClr val="FF0000"/>
            </a:solidFill>
          </a:ln>
        </p:spPr>
        <p:txBody>
          <a:bodyPr wrap="square" rtlCol="0">
            <a:spAutoFit/>
          </a:bodyPr>
          <a:lstStyle/>
          <a:p>
            <a:r>
              <a:rPr lang="nl-NL" dirty="0">
                <a:solidFill>
                  <a:srgbClr val="FF0000"/>
                </a:solidFill>
              </a:rPr>
              <a:t>LET OP NIET IN DE READER</a:t>
            </a:r>
          </a:p>
        </p:txBody>
      </p:sp>
    </p:spTree>
    <p:extLst>
      <p:ext uri="{BB962C8B-B14F-4D97-AF65-F5344CB8AC3E}">
        <p14:creationId xmlns:p14="http://schemas.microsoft.com/office/powerpoint/2010/main" val="60782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6E19CDB8-2BC7-40DF-ADE2-BB851071AEE7}"/>
              </a:ext>
            </a:extLst>
          </p:cNvPr>
          <p:cNvSpPr>
            <a:spLocks noGrp="1"/>
          </p:cNvSpPr>
          <p:nvPr>
            <p:ph idx="1"/>
          </p:nvPr>
        </p:nvSpPr>
        <p:spPr>
          <a:xfrm>
            <a:off x="838200" y="1983201"/>
            <a:ext cx="8893375" cy="4351338"/>
          </a:xfrm>
        </p:spPr>
        <p:txBody>
          <a:bodyPr>
            <a:noAutofit/>
          </a:bodyPr>
          <a:lstStyle/>
          <a:p>
            <a:pPr marL="0" indent="0">
              <a:buNone/>
            </a:pPr>
            <a:r>
              <a:rPr lang="nl-NL" sz="2400" dirty="0"/>
              <a:t>De zeven eigenschappen van de erwtenplanten die Mendel bestudeerde, konden elk op twee mogelijke manieren voorkomen en waren de volgende:</a:t>
            </a:r>
          </a:p>
          <a:p>
            <a:pPr marL="0" indent="0">
              <a:buNone/>
            </a:pPr>
            <a:endParaRPr lang="nl-NL" sz="2400" dirty="0"/>
          </a:p>
          <a:p>
            <a:r>
              <a:rPr lang="nl-NL" sz="2400" dirty="0"/>
              <a:t>zaadvorm (glad of gerimpeld)</a:t>
            </a:r>
          </a:p>
          <a:p>
            <a:r>
              <a:rPr lang="nl-NL" sz="2400" dirty="0"/>
              <a:t>zaadlobkleur (groen of geel)</a:t>
            </a:r>
          </a:p>
          <a:p>
            <a:r>
              <a:rPr lang="nl-NL" sz="2400" dirty="0"/>
              <a:t>zaadhuidkleur</a:t>
            </a:r>
          </a:p>
          <a:p>
            <a:r>
              <a:rPr lang="nl-NL" sz="2400" dirty="0"/>
              <a:t>peulvorm</a:t>
            </a:r>
          </a:p>
          <a:p>
            <a:r>
              <a:rPr lang="nl-NL" sz="2400" dirty="0"/>
              <a:t>peulkleur</a:t>
            </a:r>
          </a:p>
          <a:p>
            <a:r>
              <a:rPr lang="nl-NL" sz="2400" dirty="0"/>
              <a:t>plaats van de peul aan de stengel</a:t>
            </a:r>
          </a:p>
          <a:p>
            <a:r>
              <a:rPr lang="nl-NL" sz="2400" dirty="0"/>
              <a:t>de lengte van de stengel (kort of lang)</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a:stretch>
            <a:fillRect/>
          </a:stretch>
        </p:blipFill>
        <p:spPr>
          <a:xfrm>
            <a:off x="9731575" y="2956753"/>
            <a:ext cx="2302589" cy="833369"/>
          </a:xfrm>
          <a:prstGeom prst="rect">
            <a:avLst/>
          </a:prstGeom>
        </p:spPr>
      </p:pic>
      <p:pic>
        <p:nvPicPr>
          <p:cNvPr id="3" name="Afbeelding 2">
            <a:extLst>
              <a:ext uri="{FF2B5EF4-FFF2-40B4-BE49-F238E27FC236}">
                <a16:creationId xmlns:a16="http://schemas.microsoft.com/office/drawing/2014/main" id="{8AAE4A7E-2741-4AFB-B6FF-C2173E53BDC4}"/>
              </a:ext>
            </a:extLst>
          </p:cNvPr>
          <p:cNvPicPr>
            <a:picLocks noChangeAspect="1"/>
          </p:cNvPicPr>
          <p:nvPr/>
        </p:nvPicPr>
        <p:blipFill>
          <a:blip r:embed="rId3"/>
          <a:stretch>
            <a:fillRect/>
          </a:stretch>
        </p:blipFill>
        <p:spPr>
          <a:xfrm>
            <a:off x="6346652" y="4068245"/>
            <a:ext cx="5355284" cy="2266294"/>
          </a:xfrm>
          <a:prstGeom prst="rect">
            <a:avLst/>
          </a:prstGeom>
        </p:spPr>
      </p:pic>
      <p:pic>
        <p:nvPicPr>
          <p:cNvPr id="8" name="Afbeelding 7">
            <a:extLst>
              <a:ext uri="{FF2B5EF4-FFF2-40B4-BE49-F238E27FC236}">
                <a16:creationId xmlns:a16="http://schemas.microsoft.com/office/drawing/2014/main" id="{815AEC2A-8D2F-0172-EAE6-18F044707EC0}"/>
              </a:ext>
            </a:extLst>
          </p:cNvPr>
          <p:cNvPicPr>
            <a:picLocks noChangeAspect="1"/>
          </p:cNvPicPr>
          <p:nvPr/>
        </p:nvPicPr>
        <p:blipFill>
          <a:blip r:embed="rId4"/>
          <a:stretch>
            <a:fillRect/>
          </a:stretch>
        </p:blipFill>
        <p:spPr>
          <a:xfrm>
            <a:off x="539718" y="523462"/>
            <a:ext cx="8149557" cy="1143688"/>
          </a:xfrm>
          <a:prstGeom prst="rect">
            <a:avLst/>
          </a:prstGeom>
        </p:spPr>
      </p:pic>
      <p:sp>
        <p:nvSpPr>
          <p:cNvPr id="9" name="Tekstvak 8">
            <a:extLst>
              <a:ext uri="{FF2B5EF4-FFF2-40B4-BE49-F238E27FC236}">
                <a16:creationId xmlns:a16="http://schemas.microsoft.com/office/drawing/2014/main" id="{E38F65FC-8214-ED77-66C7-65D582EE18F6}"/>
              </a:ext>
            </a:extLst>
          </p:cNvPr>
          <p:cNvSpPr txBox="1"/>
          <p:nvPr/>
        </p:nvSpPr>
        <p:spPr>
          <a:xfrm>
            <a:off x="9554817" y="471055"/>
            <a:ext cx="2358887" cy="646331"/>
          </a:xfrm>
          <a:prstGeom prst="rect">
            <a:avLst/>
          </a:prstGeom>
          <a:noFill/>
          <a:ln>
            <a:solidFill>
              <a:srgbClr val="FF0000"/>
            </a:solidFill>
          </a:ln>
        </p:spPr>
        <p:txBody>
          <a:bodyPr wrap="square" rtlCol="0">
            <a:spAutoFit/>
          </a:bodyPr>
          <a:lstStyle/>
          <a:p>
            <a:r>
              <a:rPr lang="nl-NL" dirty="0">
                <a:solidFill>
                  <a:srgbClr val="FF0000"/>
                </a:solidFill>
              </a:rPr>
              <a:t>LET OP NIET IN DE READER</a:t>
            </a:r>
          </a:p>
        </p:txBody>
      </p:sp>
    </p:spTree>
    <p:extLst>
      <p:ext uri="{BB962C8B-B14F-4D97-AF65-F5344CB8AC3E}">
        <p14:creationId xmlns:p14="http://schemas.microsoft.com/office/powerpoint/2010/main" val="315282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htergroen PP van zone">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htergroen PP van zone" id="{675F9B1A-8E97-4866-B654-6E773CF2DE0C}" vid="{D9F01F32-646D-4132-95FB-6653F27EA7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7" ma:contentTypeDescription="Een nieuw document maken." ma:contentTypeScope="" ma:versionID="7b4730cb24714c449f4e267b9ef00157">
  <xsd:schema xmlns:xsd="http://www.w3.org/2001/XMLSchema" xmlns:xs="http://www.w3.org/2001/XMLSchema" xmlns:p="http://schemas.microsoft.com/office/2006/metadata/properties" xmlns:ns2="2cb1c85b-b197-48cd-8bb1-fe9e9ee0096b" xmlns:ns3="414a8a67-acf6-4b09-bb49-f84330b442d7" xmlns:ns4="5ad07612-1080-49cf-8fb2-28e7c3022d9a" targetNamespace="http://schemas.microsoft.com/office/2006/metadata/properties" ma:root="true" ma:fieldsID="a27915dbea0f8f0b683634c53b763af5" ns2:_="" ns3:_="" ns4:_="">
    <xsd:import namespace="2cb1c85b-b197-48cd-8bb1-fe9e9ee0096b"/>
    <xsd:import namespace="414a8a67-acf6-4b09-bb49-f84330b442d7"/>
    <xsd:import namespace="5ad07612-1080-49cf-8fb2-28e7c3022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4:SharedWithUsers" minOccurs="0"/>
                <xsd:element ref="ns4: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d07612-1080-49cf-8fb2-28e7c3022d9a"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5929FC-507C-4225-ADC4-799D2B4F0F63}">
  <ds:schemaRefs>
    <ds:schemaRef ds:uri="http://schemas.microsoft.com/sharepoint/v3/contenttype/forms"/>
  </ds:schemaRefs>
</ds:datastoreItem>
</file>

<file path=customXml/itemProps2.xml><?xml version="1.0" encoding="utf-8"?>
<ds:datastoreItem xmlns:ds="http://schemas.openxmlformats.org/officeDocument/2006/customXml" ds:itemID="{9595E054-A4D1-494E-8569-2006FB09F6F4}">
  <ds:schemaRefs>
    <ds:schemaRef ds:uri="http://purl.org/dc/dcmitype/"/>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purl.org/dc/terms/"/>
    <ds:schemaRef ds:uri="82ac19c3-1cff-4f70-a585-2de21a3866ce"/>
    <ds:schemaRef ds:uri="http://schemas.microsoft.com/office/infopath/2007/PartnerControls"/>
    <ds:schemaRef ds:uri="http://www.w3.org/XML/1998/namespace"/>
    <ds:schemaRef ds:uri="915d7cad-3e71-4cea-95bb-ac32222adf06"/>
    <ds:schemaRef ds:uri="2cb1c85b-b197-48cd-8bb1-fe9e9ee0096b"/>
    <ds:schemaRef ds:uri="414a8a67-acf6-4b09-bb49-f84330b442d7"/>
  </ds:schemaRefs>
</ds:datastoreItem>
</file>

<file path=customXml/itemProps3.xml><?xml version="1.0" encoding="utf-8"?>
<ds:datastoreItem xmlns:ds="http://schemas.openxmlformats.org/officeDocument/2006/customXml" ds:itemID="{5908AF01-473F-40CF-A8DC-BE647C4AA105}"/>
</file>

<file path=docProps/app.xml><?xml version="1.0" encoding="utf-8"?>
<Properties xmlns="http://schemas.openxmlformats.org/officeDocument/2006/extended-properties" xmlns:vt="http://schemas.openxmlformats.org/officeDocument/2006/docPropsVTypes">
  <Template>Achtergroen PP van zone</Template>
  <TotalTime>416</TotalTime>
  <Words>1849</Words>
  <Application>Microsoft Office PowerPoint</Application>
  <PresentationFormat>Breedbeeld</PresentationFormat>
  <Paragraphs>396</Paragraphs>
  <Slides>38</Slides>
  <Notes>16</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38</vt:i4>
      </vt:variant>
    </vt:vector>
  </HeadingPairs>
  <TitlesOfParts>
    <vt:vector size="42" baseType="lpstr">
      <vt:lpstr>Aptos</vt:lpstr>
      <vt:lpstr>Arial</vt:lpstr>
      <vt:lpstr>Wingdings</vt:lpstr>
      <vt:lpstr>Achtergroen PP van zone</vt:lpstr>
      <vt:lpstr>PowerPoint-presentatie</vt:lpstr>
      <vt:lpstr>PowerPoint-presentatie</vt:lpstr>
      <vt:lpstr>PowerPoint-presentatie</vt:lpstr>
      <vt:lpstr>PowerPoint-presentatie</vt:lpstr>
      <vt:lpstr>PowerPoint-presentatie</vt:lpstr>
      <vt:lpstr>  Blok 3 Les 2 Veredeling en selectie en Plantinhoudsstoffen </vt:lpstr>
      <vt:lpstr>PowerPoint-presentatie</vt:lpstr>
      <vt:lpstr>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2.10 Veredeling van hybride rassen</vt:lpstr>
      <vt:lpstr>2.10 Veredeling van hybride rassen</vt:lpstr>
      <vt:lpstr>2.10 Veredeling van hybride rassen</vt:lpstr>
      <vt:lpstr>2.10 Veredeling van hybride rassen</vt:lpstr>
      <vt:lpstr>2.10 Veredeling van hybride rassen</vt:lpstr>
      <vt:lpstr>2.10 Veredeling van hybride rassen</vt:lpstr>
      <vt:lpstr>2.10 Veredeling van hybride rassen</vt:lpstr>
      <vt:lpstr>2.10 Veredeling van hybride rassen</vt:lpstr>
      <vt:lpstr>2.10 Veredeling van hybride rassen</vt:lpstr>
      <vt:lpstr>2.10 Veredeling van hybride rassen</vt:lpstr>
      <vt:lpstr>2.10 Veredeling van hybride rassen</vt:lpstr>
      <vt:lpstr>2.10 Veredeling van hybride rassen</vt:lpstr>
      <vt:lpstr>2.10 Veredeling van hybride rassen</vt:lpstr>
      <vt:lpstr>2.10 Veredeling van hybride rassen</vt:lpstr>
      <vt:lpstr>2.10 Veredeling van hybride rassen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Bertus Boer</dc:creator>
  <cp:lastModifiedBy>Ben Nienhuis</cp:lastModifiedBy>
  <cp:revision>21</cp:revision>
  <dcterms:created xsi:type="dcterms:W3CDTF">2021-01-11T10:50:43Z</dcterms:created>
  <dcterms:modified xsi:type="dcterms:W3CDTF">2026-01-27T13:01:33Z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y fmtid="{D5CDD505-2E9C-101B-9397-08002B2CF9AE}" pid="3" name="MediaServiceImageTags">
    <vt:lpwstr/>
  </property>
</Properties>
</file>